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9" r:id="rId2"/>
    <p:sldId id="296" r:id="rId3"/>
    <p:sldId id="318" r:id="rId4"/>
    <p:sldId id="257" r:id="rId5"/>
    <p:sldId id="320" r:id="rId6"/>
    <p:sldId id="260" r:id="rId7"/>
    <p:sldId id="261" r:id="rId8"/>
    <p:sldId id="262" r:id="rId9"/>
    <p:sldId id="322" r:id="rId10"/>
    <p:sldId id="264" r:id="rId11"/>
    <p:sldId id="323" r:id="rId12"/>
    <p:sldId id="324" r:id="rId13"/>
    <p:sldId id="266" r:id="rId14"/>
    <p:sldId id="267" r:id="rId15"/>
    <p:sldId id="269" r:id="rId16"/>
    <p:sldId id="271" r:id="rId17"/>
    <p:sldId id="325" r:id="rId18"/>
    <p:sldId id="270" r:id="rId19"/>
    <p:sldId id="276" r:id="rId20"/>
    <p:sldId id="279" r:id="rId21"/>
    <p:sldId id="312" r:id="rId22"/>
    <p:sldId id="360" r:id="rId23"/>
    <p:sldId id="280" r:id="rId24"/>
    <p:sldId id="281" r:id="rId25"/>
    <p:sldId id="282" r:id="rId26"/>
    <p:sldId id="291" r:id="rId27"/>
    <p:sldId id="284" r:id="rId28"/>
    <p:sldId id="355" r:id="rId29"/>
    <p:sldId id="290" r:id="rId30"/>
    <p:sldId id="356" r:id="rId31"/>
    <p:sldId id="358" r:id="rId32"/>
    <p:sldId id="357" r:id="rId33"/>
    <p:sldId id="359" r:id="rId34"/>
    <p:sldId id="273" r:id="rId35"/>
    <p:sldId id="288" r:id="rId36"/>
    <p:sldId id="289" r:id="rId37"/>
    <p:sldId id="307" r:id="rId38"/>
    <p:sldId id="304" r:id="rId39"/>
    <p:sldId id="308" r:id="rId40"/>
    <p:sldId id="309" r:id="rId41"/>
    <p:sldId id="305" r:id="rId42"/>
    <p:sldId id="306" r:id="rId43"/>
    <p:sldId id="298" r:id="rId44"/>
    <p:sldId id="333" r:id="rId45"/>
    <p:sldId id="334" r:id="rId46"/>
    <p:sldId id="398" r:id="rId47"/>
    <p:sldId id="286" r:id="rId48"/>
    <p:sldId id="268" r:id="rId49"/>
    <p:sldId id="336" r:id="rId50"/>
    <p:sldId id="335" r:id="rId51"/>
    <p:sldId id="338" r:id="rId52"/>
    <p:sldId id="337" r:id="rId53"/>
    <p:sldId id="401" r:id="rId54"/>
    <p:sldId id="342" r:id="rId55"/>
    <p:sldId id="327" r:id="rId56"/>
    <p:sldId id="339" r:id="rId57"/>
    <p:sldId id="329" r:id="rId58"/>
    <p:sldId id="344" r:id="rId59"/>
    <p:sldId id="345" r:id="rId60"/>
    <p:sldId id="343" r:id="rId61"/>
    <p:sldId id="388" r:id="rId62"/>
    <p:sldId id="346" r:id="rId63"/>
    <p:sldId id="347" r:id="rId64"/>
    <p:sldId id="348" r:id="rId65"/>
    <p:sldId id="349" r:id="rId66"/>
    <p:sldId id="340" r:id="rId67"/>
    <p:sldId id="362" r:id="rId68"/>
    <p:sldId id="367" r:id="rId69"/>
    <p:sldId id="366" r:id="rId70"/>
    <p:sldId id="368" r:id="rId71"/>
    <p:sldId id="371" r:id="rId72"/>
    <p:sldId id="369" r:id="rId73"/>
    <p:sldId id="374" r:id="rId74"/>
    <p:sldId id="372" r:id="rId75"/>
    <p:sldId id="370" r:id="rId76"/>
    <p:sldId id="373" r:id="rId77"/>
    <p:sldId id="365" r:id="rId78"/>
    <p:sldId id="330" r:id="rId79"/>
    <p:sldId id="331" r:id="rId80"/>
    <p:sldId id="402" r:id="rId81"/>
    <p:sldId id="375" r:id="rId82"/>
    <p:sldId id="376" r:id="rId83"/>
    <p:sldId id="377" r:id="rId84"/>
    <p:sldId id="364" r:id="rId85"/>
    <p:sldId id="382" r:id="rId86"/>
    <p:sldId id="389" r:id="rId87"/>
    <p:sldId id="390" r:id="rId88"/>
    <p:sldId id="391" r:id="rId89"/>
    <p:sldId id="392" r:id="rId90"/>
    <p:sldId id="393" r:id="rId91"/>
    <p:sldId id="383" r:id="rId92"/>
    <p:sldId id="394" r:id="rId93"/>
    <p:sldId id="395" r:id="rId94"/>
    <p:sldId id="384" r:id="rId95"/>
    <p:sldId id="378" r:id="rId96"/>
    <p:sldId id="399" r:id="rId97"/>
    <p:sldId id="397" r:id="rId98"/>
    <p:sldId id="317" r:id="rId99"/>
    <p:sldId id="332" r:id="rId100"/>
    <p:sldId id="299" r:id="rId101"/>
    <p:sldId id="285" r:id="rId102"/>
    <p:sldId id="272" r:id="rId103"/>
    <p:sldId id="277" r:id="rId104"/>
    <p:sldId id="283" r:id="rId105"/>
    <p:sldId id="274" r:id="rId106"/>
    <p:sldId id="278" r:id="rId107"/>
    <p:sldId id="292" r:id="rId108"/>
    <p:sldId id="295" r:id="rId109"/>
    <p:sldId id="396" r:id="rId11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402" autoAdjust="0"/>
  </p:normalViewPr>
  <p:slideViewPr>
    <p:cSldViewPr snapToGrid="0">
      <p:cViewPr varScale="1">
        <p:scale>
          <a:sx n="51" d="100"/>
          <a:sy n="51" d="100"/>
        </p:scale>
        <p:origin x="140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6/04/2020</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training_error_versus_validation_error.ipynb"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n.wikipedia.org/wiki/Norm_(mathematics)#Euclidean_norm"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4" Type="http://schemas.openxmlformats.org/officeDocument/2006/relationships/hyperlink" Target="https://stats.stackexchange.com/questions/86991/reason-for-not-shrinking-the-bias-intercept-term-in-regression"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ridge_regression.ipynb"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lasso_regression.ipynb"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arly_stoppingv2.ipynb"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 produto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um autovalor igual a zero significa nenhuma informação</a:t>
            </a:r>
            <a:r>
              <a:rPr lang="pt-BR" baseline="0" dirty="0"/>
              <a:t> na direção do autovetor correspondente</a:t>
            </a:r>
            <a:r>
              <a:rPr lang="pt-BR" dirty="0"/>
              <a:t>. Portanto, você pode reduzir a dimensão sem perder nenhuma informação. No entanto, nos algoritmos de redução de dimensão (e.g., PCA), na verdade perdemos alguma informação.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a:t>
            </a:r>
            <a:r>
              <a:rPr lang="pt-BR" sz="1200" b="1" dirty="0"/>
              <a:t>posto</a:t>
            </a:r>
            <a:r>
              <a:rPr lang="pt-BR" sz="1200" dirty="0"/>
              <a:t> de uma matriz é dado pelo número de </a:t>
            </a:r>
            <a:r>
              <a:rPr lang="pt-BR" sz="1200" b="1" i="1" dirty="0"/>
              <a:t>autovalores</a:t>
            </a:r>
            <a:r>
              <a:rPr lang="pt-BR" sz="1200" dirty="0"/>
              <a:t> diferentes de 0. Apenas matrizes com posto</a:t>
            </a:r>
            <a:r>
              <a:rPr lang="pt-BR" sz="1200" baseline="0" dirty="0"/>
              <a:t> completo possuem inversas.</a:t>
            </a:r>
            <a:endParaRPr lang="pt-BR" dirty="0"/>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5158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autovalor 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ponto único;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dirty="0" smtClean="0"/>
                  <a:t>No problema de regressão linear, a superfície de erro para o critério de quadrados</a:t>
                </a:r>
                <a:r>
                  <a:rPr lang="pt-BR" baseline="0" dirty="0" smtClean="0"/>
                  <a:t> </a:t>
                </a:r>
                <a:r>
                  <a:rPr lang="pt-BR" dirty="0" smtClean="0"/>
                  <a:t>mínimos é dada pela expressão: </a:t>
                </a:r>
                <a:r>
                  <a:rPr lang="pt-BR" i="0">
                    <a:latin typeface="Cambria Math" panose="02040503050406030204" pitchFamily="18" charset="0"/>
                  </a:rPr>
                  <a:t>𝐽</a:t>
                </a:r>
                <a:r>
                  <a:rPr lang="pt-BR" i="0" smtClean="0">
                    <a:latin typeface="Cambria Math" panose="02040503050406030204" pitchFamily="18" charset="0"/>
                  </a:rPr>
                  <a:t>_</a:t>
                </a:r>
                <a:r>
                  <a:rPr lang="pt-BR" i="0">
                    <a:latin typeface="Cambria Math" panose="02040503050406030204" pitchFamily="18" charset="0"/>
                  </a:rPr>
                  <a:t>𝑒 (</a:t>
                </a:r>
                <a:r>
                  <a:rPr lang="pt-BR" b="1" i="0">
                    <a:latin typeface="Cambria Math" panose="02040503050406030204" pitchFamily="18" charset="0"/>
                  </a:rPr>
                  <a:t>𝒂)</a:t>
                </a:r>
                <a:r>
                  <a:rPr lang="pt-BR" i="0">
                    <a:latin typeface="Cambria Math" panose="02040503050406030204" pitchFamily="18" charset="0"/>
                  </a:rPr>
                  <a:t>=</a:t>
                </a:r>
                <a:r>
                  <a:rPr lang="pt-BR" b="1" i="0" dirty="0">
                    <a:latin typeface="Cambria Math" panose="02040503050406030204" pitchFamily="18" charset="0"/>
                  </a:rPr>
                  <a:t>𝒚^𝑻</a:t>
                </a:r>
                <a:r>
                  <a:rPr lang="pt-BR" b="1" dirty="0"/>
                  <a:t> </a:t>
                </a:r>
                <a:r>
                  <a:rPr lang="pt-BR" b="1" i="0">
                    <a:latin typeface="Cambria Math" panose="02040503050406030204" pitchFamily="18" charset="0"/>
                  </a:rPr>
                  <a:t>𝒚</a:t>
                </a:r>
                <a:r>
                  <a:rPr lang="nl-BE" dirty="0"/>
                  <a:t> - </a:t>
                </a:r>
                <a:r>
                  <a:rPr lang="pt-BR" b="1" i="0" dirty="0">
                    <a:latin typeface="Cambria Math" panose="02040503050406030204" pitchFamily="18" charset="0"/>
                  </a:rPr>
                  <a:t>𝒚^𝑻</a:t>
                </a:r>
                <a:r>
                  <a:rPr lang="el-GR" b="1" dirty="0"/>
                  <a:t> </a:t>
                </a:r>
                <a:r>
                  <a:rPr lang="el-GR" b="1" i="0">
                    <a:latin typeface="Cambria Math" panose="02040503050406030204" pitchFamily="18" charset="0"/>
                  </a:rPr>
                  <a:t>𝜱</a:t>
                </a:r>
                <a:r>
                  <a:rPr lang="pt-BR" b="1" i="0">
                    <a:latin typeface="Cambria Math" panose="02040503050406030204" pitchFamily="18" charset="0"/>
                  </a:rPr>
                  <a:t>𝒂</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𝒚</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𝒂</a:t>
                </a:r>
                <a:r>
                  <a:rPr lang="nl-BE" dirty="0" smtClean="0"/>
                  <a:t>.</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1328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a:t>
            </a:r>
            <a:r>
              <a:rPr lang="pt-BR" baseline="0" dirty="0" err="1"/>
              <a:t>fit</a:t>
            </a:r>
            <a:r>
              <a:rPr lang="pt-BR" baseline="0" dirty="0"/>
              <a:t> da classe </a:t>
            </a:r>
            <a:r>
              <a:rPr lang="pt-BR" baseline="0" dirty="0" err="1"/>
              <a:t>LinearRegression</a:t>
            </a:r>
            <a:r>
              <a:rPr lang="pt-BR" baseline="0" dirty="0"/>
              <a:t> é uma matriz com N x K+1, ou seja, uma matriz com N exemplos como linhas e K+1 atributos como colunas.</a:t>
            </a:r>
            <a:endParaRPr lang="pt-BR" u="sng" baseline="0" dirty="0"/>
          </a:p>
          <a:p>
            <a:r>
              <a:rPr lang="pt-BR" u="none" baseline="0" dirty="0"/>
              <a:t>Caso sua função hipótese não considere o peso a0, então, durante a instanciação da classe você deve </a:t>
            </a:r>
            <a:r>
              <a:rPr lang="pt-BR" sz="1200" b="1" i="0" u="none" kern="1200" dirty="0" err="1">
                <a:solidFill>
                  <a:schemeClr val="tx1"/>
                </a:solidFill>
                <a:effectLst/>
                <a:latin typeface="+mn-lt"/>
                <a:ea typeface="+mn-ea"/>
                <a:cs typeface="+mn-cs"/>
              </a:rPr>
              <a:t>fit_intercept</a:t>
            </a:r>
            <a:r>
              <a:rPr lang="pt-BR" sz="1200" b="1" i="0" u="none" kern="1200" dirty="0">
                <a:solidFill>
                  <a:schemeClr val="tx1"/>
                </a:solidFill>
                <a:effectLst/>
                <a:latin typeface="+mn-lt"/>
                <a:ea typeface="+mn-ea"/>
                <a:cs typeface="+mn-cs"/>
              </a:rPr>
              <a:t>=False</a:t>
            </a:r>
            <a:r>
              <a:rPr lang="pt-BR" sz="1200" b="0" i="0" u="none" kern="1200" dirty="0">
                <a:solidFill>
                  <a:schemeClr val="tx1"/>
                </a:solidFill>
                <a:effectLst/>
                <a:latin typeface="+mn-lt"/>
                <a:ea typeface="+mn-ea"/>
                <a:cs typeface="+mn-cs"/>
              </a:rPr>
              <a:t>, pois por default o método </a:t>
            </a:r>
            <a:r>
              <a:rPr lang="pt-BR" sz="1200" b="0" i="0" u="none" kern="1200" dirty="0" err="1">
                <a:solidFill>
                  <a:schemeClr val="tx1"/>
                </a:solidFill>
                <a:effectLst/>
                <a:latin typeface="+mn-lt"/>
                <a:ea typeface="+mn-ea"/>
                <a:cs typeface="+mn-cs"/>
              </a:rPr>
              <a:t>fit</a:t>
            </a:r>
            <a:r>
              <a:rPr lang="pt-BR" sz="1200" b="0" i="0" u="none" kern="1200" dirty="0">
                <a:solidFill>
                  <a:schemeClr val="tx1"/>
                </a:solidFill>
                <a:effectLst/>
                <a:latin typeface="+mn-lt"/>
                <a:ea typeface="+mn-ea"/>
                <a:cs typeface="+mn-cs"/>
              </a:rPr>
              <a: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err="1"/>
                  <a:t>cúbco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aponto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Inicializa parâmetros</a:t>
            </a:r>
            <a:r>
              <a:rPr lang="pt-BR" baseline="0" noProof="0" dirty="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95893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Exemplo: 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para predição da perda por caminho.</a:t>
            </a:r>
          </a:p>
          <a:p>
            <a:r>
              <a:rPr lang="pt-BR" dirty="0"/>
              <a:t>Modelos para predição do preço de casas.</a:t>
            </a:r>
          </a:p>
          <a:p>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 linear_regression_with_gradient_descente_exemplo2.ipynb</a:t>
                </a:r>
              </a:p>
              <a:p>
                <a:endParaRPr lang="pt-BR" noProof="0" dirty="0"/>
              </a:p>
              <a:p>
                <a:r>
                  <a:rPr lang="pt-BR" noProof="0" dirty="0"/>
                  <a:t>Online: https://colab.research.google.com/github/zz4fap/tp555-machine-learning/blob/master/exemplos/linear_regression_with_gradient_descent_exemplo2.ipynb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https://colab.research.google.com/github/zz4fap/tp555-machine-learning/blob/master/exemplos/linear_regression_with_gradient_descent_exemplo3.ipynb</a:t>
            </a:r>
            <a:endParaRPr lang="pt-BR" dirty="0"/>
          </a:p>
          <a:p>
            <a:endParaRPr lang="pt-BR" dirty="0">
              <a:cs typeface="Calibri"/>
            </a:endParaRPr>
          </a:p>
          <a:p>
            <a:r>
              <a:rPr lang="pt-BR" dirty="0">
                <a:cs typeface="Calibri"/>
              </a:rPr>
              <a:t>Para executar esse exemplo é necessário instalar a biblioteca ffmpeg com o comando 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54550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a:p>
            <a:r>
              <a:rPr lang="pt-BR" b="1" dirty="0"/>
              <a:t>Exemplo</a:t>
            </a:r>
            <a:r>
              <a:rPr lang="pt-BR" dirty="0"/>
              <a:t>: </a:t>
            </a:r>
            <a:r>
              <a:rPr lang="pt-BR" dirty="0" err="1"/>
              <a:t>linear_regression_selecting_the_learning_rate.ipynb</a:t>
            </a:r>
            <a:endParaRPr lang="pt-BR" dirty="0"/>
          </a:p>
          <a:p>
            <a:r>
              <a:rPr lang="pt-BR" b="1" dirty="0"/>
              <a:t>Link</a:t>
            </a:r>
            <a:r>
              <a:rPr lang="pt-BR" dirty="0"/>
              <a:t>: https://colab.research.google.com/github/zz4fap/tp555-machine-learning/blob/master/exemplos/regression/linear_regression_selecting_the_learning_rate.ipynb</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regredir para a média (um fenômeno também é conhecido como regressão à média)</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62893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locais) 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executar a regressão linear usando o SGD com o </a:t>
            </a:r>
            <a:r>
              <a:rPr lang="pt-BR" dirty="0" err="1"/>
              <a:t>Scikit-Learn</a:t>
            </a:r>
            <a:r>
              <a:rPr lang="pt-BR" dirty="0"/>
              <a:t>, você pode usar a classe </a:t>
            </a:r>
            <a:r>
              <a:rPr lang="pt-BR" dirty="0" err="1"/>
              <a:t>SGDRegressor</a:t>
            </a:r>
            <a:r>
              <a:rPr lang="pt-BR" dirty="0"/>
              <a:t>,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 feature x2 tem variação maior. A variação do gradiente na direção x2 é maior do que na direção x1, ou seja, a descida na direção de x2 é íngreme enquanto na direção de x1 é praticamente uma reta (inclinação igual a 0), fazendo com que a atualização de 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uma das features faz com que o círculos de contorno se tornem elipses que tendem a linhas paralelas quando essa variação é muito grande em relação a outra feature. Denotando que uma das features tem variação muito maior do que a da outra. 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feature como 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160270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x num espaço escalar real.</a:t>
                </a:r>
              </a:p>
              <a:p>
                <a:endParaRPr lang="pt-BR" baseline="0" dirty="0"/>
              </a:p>
              <a:p>
                <a:r>
                  <a:rPr lang="pt-BR" baseline="0" dirty="0"/>
                  <a:t>Os resultados encontrados anteriormente (equação normal, gradientes para algoritmo do gradiente descendente, etc.) são facilmente estendidos para o caso não-linear.</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2307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p>
          <a:p>
            <a:endParaRPr lang="pt-BR" dirty="0"/>
          </a:p>
          <a:p>
            <a:r>
              <a:rPr lang="pt-BR" dirty="0"/>
              <a:t>O teorema da aproximação de Weierstrass afirma que toda função contínua definida em um intervalo fechado [a, b] pode ser uniformemente aproximada tão aproximadamente quanto 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b="1" dirty="0"/>
              <a:t>Link</a:t>
            </a:r>
            <a:r>
              <a:rPr lang="pt-BR" dirty="0"/>
              <a:t>: </a:t>
            </a:r>
            <a:r>
              <a:rPr lang="pt-BR" dirty="0">
                <a:hlinkClick r:id="rId3"/>
              </a:rPr>
              <a:t>https://colab.research.google.com/github/zz4fap/tp555-machine-learning/blob/master/exemplos/polynomial/polynomial_regression.ipynb</a:t>
            </a:r>
            <a:endParaRPr lang="pt-BR" dirty="0"/>
          </a:p>
          <a:p>
            <a:endParaRPr lang="pt-BR" dirty="0"/>
          </a:p>
          <a:p>
            <a:r>
              <a:rPr lang="pt-BR" dirty="0"/>
              <a:t>A classe </a:t>
            </a:r>
            <a:r>
              <a:rPr lang="pt-BR" b="1" dirty="0"/>
              <a:t>PolynomialFeatures</a:t>
            </a:r>
            <a:r>
              <a:rPr lang="pt-BR" dirty="0"/>
              <a:t> transforma os dados de treinamento, adicionando o quadrado (polinômio de segundo grau) de cada atributo no conjunto de treinamento como novos atributos (neste caso, existe apenas um recurso)</a:t>
            </a:r>
          </a:p>
          <a:p>
            <a:endParaRPr lang="pt-BR" dirty="0"/>
          </a:p>
          <a:p>
            <a:r>
              <a:rPr lang="pt-BR" sz="1200" b="0" i="0" kern="1200" dirty="0">
                <a:solidFill>
                  <a:schemeClr val="tx1"/>
                </a:solidFill>
                <a:effectLst/>
                <a:latin typeface="+mn-lt"/>
                <a:ea typeface="+mn-ea"/>
                <a:cs typeface="+mn-cs"/>
              </a:rPr>
              <a:t>A ideia da classe Pipeline é criar um objeto que aplica um ou mais transformadores aos dados e no final um estimador. </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r>
              <a:rPr lang="pt-BR" b="1" dirty="0"/>
              <a:t>Link</a:t>
            </a:r>
            <a:r>
              <a:rPr lang="pt-BR" dirty="0"/>
              <a:t>: </a:t>
            </a:r>
            <a:r>
              <a:rPr lang="pt-BR" dirty="0">
                <a:hlinkClick r:id="rId3"/>
              </a:rPr>
              <a:t>https://colab.research.google.com/github/zz4fap/tp555-machine-learning/blob/master/exemplos/polynomial/polynomial_regression.ipynb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 y =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uma regra que 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correta 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Treinamento é realizado com quantidade limitada de amostras:</a:t>
            </a:r>
            <a:r>
              <a:rPr lang="pt-BR" baseline="0" dirty="0"/>
              <a:t> por mais que tenhamos muitas amostras eles 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training_error_versus_validation_error.ipynb</a:t>
            </a:r>
          </a:p>
          <a:p>
            <a:r>
              <a:rPr lang="pt-BR" b="1" dirty="0"/>
              <a:t>Link</a:t>
            </a:r>
            <a:r>
              <a:rPr lang="pt-BR" dirty="0"/>
              <a:t>: </a:t>
            </a:r>
            <a:r>
              <a:rPr lang="pt-BR" dirty="0">
                <a:hlinkClick r:id="rId3"/>
              </a:rPr>
              <a:t>https://colab.research.google.com/github/zz4fap/tp555-machine-learning/blob/master/exemplos/polynomial/training_error_versus_validation_error.ipynb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representação</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 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Este erro é devido a suposições erradas sobre os dados. No caso do exemplo</a:t>
            </a:r>
            <a:r>
              <a:rPr lang="pt-BR" baseline="0" dirty="0"/>
              <a:t> anterior, 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=f(x),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 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da amostra de dados em que ele 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função de erro também é conhecida como função de perda ou função de custo.</a:t>
            </a:r>
            <a:endParaRPr lang="nl-BE" dirty="0"/>
          </a:p>
          <a:p>
            <a:endParaRPr lang="pt-BR" dirty="0"/>
          </a:p>
          <a:p>
            <a:r>
              <a:rPr lang="pt-BR" dirty="0"/>
              <a:t>Note que o vetor x inclui</a:t>
            </a:r>
            <a:r>
              <a:rPr lang="pt-BR" baseline="0" dirty="0"/>
              <a:t> </a:t>
            </a:r>
            <a:r>
              <a:rPr lang="pt-BR" dirty="0"/>
              <a:t>uma entrada fixa de valor unitário que está relacionada ao coeficiente, conhecido</a:t>
            </a:r>
            <a:r>
              <a:rPr lang="pt-BR" baseline="0" dirty="0"/>
              <a:t> </a:t>
            </a:r>
            <a:r>
              <a:rPr lang="pt-BR" dirty="0"/>
              <a:t>como bias ou termo de polarização</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504701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Normalmente, o método de validação</a:t>
            </a:r>
            <a:r>
              <a:rPr lang="pt-BR" baseline="0" dirty="0"/>
              <a:t> cruzada holdout envolve </a:t>
            </a:r>
            <a:r>
              <a:rPr lang="pt-BR" dirty="0"/>
              <a:t>a divisão do conjunto de dados em 20 a 30% dos dados para teste 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ideia principal aqui é que cada</a:t>
            </a:r>
            <a:r>
              <a:rPr lang="pt-BR" baseline="0" dirty="0"/>
              <a:t> ponto de dados faz o serviço duplo como dado de treinamento e de validação/teste.</a:t>
            </a:r>
            <a:endParaRPr lang="pt-BR" dirty="0"/>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Na validação cruzada do K Fold, os dados são divididos em k subconjuntos. A validação é repetida k vezes, de modo que, a cada vez, um dos subconjuntos k é usado como conjunto de teste / validação e os outros subconjuntos k-1 são reunidos para formar um único conjunto de treinamento. Desta forma, </a:t>
            </a:r>
            <a:r>
              <a:rPr lang="pt-BR" baseline="0" dirty="0"/>
              <a:t>uma vantagem dessa abordagem é que a forma como os dados são divididos importa menos. </a:t>
            </a:r>
          </a:p>
          <a:p>
            <a:endParaRPr lang="pt-BR" dirty="0"/>
          </a:p>
          <a:p>
            <a:r>
              <a:rPr lang="pt-BR" dirty="0"/>
              <a:t>Essa</a:t>
            </a:r>
            <a:r>
              <a:rPr lang="pt-BR" baseline="0" dirty="0"/>
              <a:t> abordagem</a:t>
            </a:r>
            <a:r>
              <a:rPr lang="pt-BR" dirty="0"/>
              <a:t> reduz significativamente o bias, pois usamos a maioria dos dados para treinamento, e também reduz significativamente a variância, pois a maioria dos dados também é usado no conjunto de validação. A troca dos conjuntos de treinamento e teste também contribui para a eficácia desse método. </a:t>
            </a:r>
            <a:r>
              <a:rPr lang="pt-BR" baseline="0" dirty="0"/>
              <a:t>Como regra geral e evidência empírica, normalmente, utiliza-se K = 5 ou 10. A variância da estimativa resultante é reduzida à medida que k é aumentado.</a:t>
            </a:r>
          </a:p>
          <a:p>
            <a:endParaRPr lang="pt-BR" baseline="0" dirty="0"/>
          </a:p>
          <a:p>
            <a:r>
              <a:rPr lang="pt-BR" baseline="0" dirty="0"/>
              <a:t>A validação cruzada do k-Fold é importante pois permite que você use seu conjunto de dados completo tanto para treinamento como para teste. É especialmente útil ao avaliar um modelo usando conjuntos de dados pequenos ou limitados.</a:t>
            </a:r>
          </a:p>
          <a:p>
            <a:endParaRPr lang="pt-BR" dirty="0"/>
          </a:p>
          <a:p>
            <a:r>
              <a:rPr lang="pt-BR" dirty="0"/>
              <a:t>O desempenho do modelo é dado pela média dos erros de validação calculados para cada um dos k folds.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Como pode ser visto, todo ponto de dados fica em um conjunto de validação exatamente uma vez e em um conjunto de treinamento k-1 vezes.</a:t>
            </a:r>
          </a:p>
          <a:p>
            <a:r>
              <a:rPr lang="pt-BR" baseline="0" dirty="0"/>
              <a:t>Cada ponto de dados entra em um conjunto de testes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Com este procedimento, toda amostra disponível vai aparecer k-1 vezes no conjunto de treinamento e 1 vez no conjunto de validação.</a:t>
            </a:r>
          </a:p>
          <a:p>
            <a:endParaRPr lang="pt-BR" dirty="0"/>
          </a:p>
          <a:p>
            <a:r>
              <a:rPr lang="pt-BR" b="1" dirty="0"/>
              <a:t>Desvantagem</a:t>
            </a:r>
            <a:r>
              <a:rPr lang="pt-BR" dirty="0"/>
              <a:t>:</a:t>
            </a:r>
          </a:p>
          <a:p>
            <a:r>
              <a:rPr lang="pt-BR" dirty="0"/>
              <a:t>Alto</a:t>
            </a:r>
            <a:r>
              <a:rPr lang="pt-BR" baseline="0" dirty="0"/>
              <a:t> custo computational pois treina-se e valida-se o modelo k vezes, ou seja, o algoritmo de treinamento deve ser executado novamente do zero k vezes, o que significa que leva k vezes mais tempo para fazer uma avaliação (treinamento+validação).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como o conjunto de validação e as observações restantes como o conjunto de treinamento.</a:t>
            </a:r>
          </a:p>
          <a:p>
            <a:endParaRPr lang="pt-BR" dirty="0"/>
          </a:p>
          <a:p>
            <a:r>
              <a:rPr lang="pt-BR" dirty="0"/>
              <a:t>Essa abordagem deixa 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abordagem mais extrema para realizar 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75</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validacao_cruzada_base_maior.ipynb</a:t>
            </a:r>
          </a:p>
          <a:p>
            <a:r>
              <a:rPr lang="pt-BR" b="1" dirty="0"/>
              <a:t>Link</a:t>
            </a:r>
            <a:r>
              <a:rPr lang="pt-BR" dirty="0"/>
              <a:t>: </a:t>
            </a:r>
            <a:r>
              <a:rPr lang="pt-BR" dirty="0">
                <a:hlinkClick r:id="rId3"/>
              </a:rPr>
              <a:t>https://colab.research.google.com/github/zz4fap/tp555-machine-learning/blob/master/exemplos/polynomial/validacao_cruzada_base_maior.ipynb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p>
        </p:txBody>
      </p:sp>
      <p:sp>
        <p:nvSpPr>
          <p:cNvPr id="4" name="Slide Number Placeholder 3"/>
          <p:cNvSpPr>
            <a:spLocks noGrp="1"/>
          </p:cNvSpPr>
          <p:nvPr>
            <p:ph type="sldNum" sz="quarter" idx="10"/>
          </p:nvPr>
        </p:nvSpPr>
        <p:spPr/>
        <p:txBody>
          <a:bodyPr/>
          <a:lstStyle/>
          <a:p>
            <a:fld id="{DA8B99DF-01BC-492A-8CEF-4FD88D18DD9D}" type="slidenum">
              <a:rPr lang="nl-BE" smtClean="0"/>
              <a:t>79</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81</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82</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83</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1" baseline="0" dirty="0"/>
              <a:t>Regularização</a:t>
            </a:r>
            <a:r>
              <a:rPr lang="pt-BR" baseline="0" dirty="0"/>
              <a:t> 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parâmetros/pesos.</a:t>
            </a:r>
          </a:p>
          <a:p>
            <a:endParaRPr lang="pt-BR" dirty="0"/>
          </a:p>
          <a:p>
            <a:r>
              <a:rPr lang="pt-BR" dirty="0"/>
              <a:t>As 3 técnicas mencionadas aqui, rigde regression, LASSO e elastic net, introduzem restrições ligadas a alguma norma do vetor de parâmetros, sendo, por este motivo, também conhecidas como técnicas de </a:t>
            </a:r>
            <a:r>
              <a:rPr lang="pt-BR" b="1" i="1" dirty="0"/>
              <a:t>shrinkage</a:t>
            </a:r>
            <a:r>
              <a:rPr lang="pt-BR" b="0" i="0" baseline="0" dirty="0"/>
              <a:t> (redução, encolhimento).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84</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p>
          <a:p>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a:t>Norma 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também 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p>
          <a:p>
            <a:endParaRPr lang="pt-BR" baseline="0" dirty="0"/>
          </a:p>
          <a:p>
            <a:endParaRPr lang="pt-BR" dirty="0"/>
          </a:p>
          <a:p>
            <a:endParaRPr lang="pt-BR" dirty="0"/>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85</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86</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87</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r>
              <a:rPr lang="pt-BR" b="1" dirty="0"/>
              <a:t>Link</a:t>
            </a:r>
            <a:r>
              <a:rPr lang="pt-BR" dirty="0"/>
              <a:t>: </a:t>
            </a:r>
            <a:r>
              <a:rPr lang="pt-BR" dirty="0">
                <a:hlinkClick r:id="rId3"/>
              </a:rPr>
              <a:t>https://colab.research.google.com/github/zz4fap/tp555-machine-learning/blob/master/exemplos/polynomial/regularization/ridge_regression.ipynb</a:t>
            </a:r>
            <a:endParaRPr lang="pt-BR" dirty="0"/>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88</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89</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8467590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91</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p>
              <a:p>
                <a:endParaRPr lang="pt-BR" dirty="0"/>
              </a:p>
              <a:p>
                <a:r>
                  <a:rPr lang="pt-BR" b="1" dirty="0"/>
                  <a:t>Exemplo</a:t>
                </a:r>
                <a:r>
                  <a:rPr lang="pt-BR" b="0" dirty="0"/>
                  <a:t>: lasso_regression.ipynb</a:t>
                </a:r>
                <a:endParaRPr lang="pt-BR" b="1" dirty="0"/>
              </a:p>
              <a:p>
                <a:r>
                  <a:rPr lang="pt-BR" b="1" dirty="0"/>
                  <a:t>Link</a:t>
                </a:r>
                <a:r>
                  <a:rPr lang="pt-BR" dirty="0"/>
                  <a:t>: </a:t>
                </a:r>
                <a:r>
                  <a:rPr lang="pt-BR" dirty="0">
                    <a:hlinkClick r:id="rId3"/>
                  </a:rPr>
                  <a:t>https://colab.research.google.com/github/zz4fap/tp555-machine-learning/blob/master/exemplos/polynomial/regularization/lasso_regression.ipynb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92</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direção.</a:t>
                </a:r>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93</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a:hlinkClick r:id="rId3"/>
                  </a:rPr>
                  <a:t>elastic_net_regression.ipynb</a:t>
                </a:r>
                <a:endParaRPr lang="pt-BR" dirty="0"/>
              </a:p>
              <a:p>
                <a:r>
                  <a:rPr lang="pt-BR" b="1" dirty="0"/>
                  <a:t>Link</a:t>
                </a:r>
                <a:r>
                  <a:rPr lang="pt-BR" dirty="0"/>
                  <a:t>: </a:t>
                </a:r>
                <a:r>
                  <a:rPr lang="pt-BR" dirty="0">
                    <a:hlinkClick r:id="rId3"/>
                  </a:rPr>
                  <a:t>https://colab.research.google.com/github/zz4fap/tp555-machine-learning/blob/master/exemplos/polynomial/regularization/elastic_net_regression.ipynb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94</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a:t>
            </a:r>
            <a:r>
              <a:rPr lang="en-US" dirty="0" err="1"/>
              <a:t>o</a:t>
            </a:r>
            <a:r>
              <a:rPr lang="en-US" dirty="0"/>
              <a:t> </a:t>
            </a:r>
            <a:r>
              <a:rPr lang="en-US" dirty="0" err="1"/>
              <a:t>número</a:t>
            </a:r>
            <a:r>
              <a:rPr lang="en-US" dirty="0"/>
              <a:t> de </a:t>
            </a:r>
            <a:r>
              <a:rPr lang="en-US" dirty="0" err="1"/>
              <a:t>iterações</a:t>
            </a:r>
            <a:r>
              <a:rPr lang="en-US" dirty="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95</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96</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dirty="0"/>
              <a:t>: </a:t>
            </a:r>
            <a:r>
              <a:rPr lang="pt-BR" dirty="0">
                <a:hlinkClick r:id="rId3"/>
              </a:rPr>
              <a:t>early_stoppingv2.ipynb</a:t>
            </a:r>
            <a:endParaRPr lang="pt-BR" dirty="0"/>
          </a:p>
          <a:p>
            <a:r>
              <a:rPr lang="pt-BR" b="1" dirty="0"/>
              <a:t>Link</a:t>
            </a:r>
            <a:r>
              <a:rPr lang="pt-BR" dirty="0"/>
              <a:t>:</a:t>
            </a:r>
            <a:r>
              <a:rPr lang="pt-BR" baseline="0" dirty="0"/>
              <a:t> </a:t>
            </a:r>
            <a:r>
              <a:rPr lang="pt-BR" dirty="0">
                <a:hlinkClick r:id="rId3"/>
              </a:rPr>
              <a:t>https://colab.research.google.com/github/zz4fap/tp555-machine-learning/blob/master/exemplos/polynomial/regularization/early_stoppingv2.ipynb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97</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102</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103</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104</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107</a:t>
            </a:fld>
            <a:endParaRPr lang="nl-BE"/>
          </a:p>
        </p:txBody>
      </p:sp>
    </p:spTree>
    <p:extLst>
      <p:ext uri="{BB962C8B-B14F-4D97-AF65-F5344CB8AC3E}">
        <p14:creationId xmlns:p14="http://schemas.microsoft.com/office/powerpoint/2010/main" val="153510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6/04/2020</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6/04/2020</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6/04/2020</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6/04/2020</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10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10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10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10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10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10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linear_regression_with_gradient_descent_exemplo1.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hyperlink" Target="https://colab.research.google.com/github/zz4fap/tp555-machine-learning/blob/master/exemplos/linear_regression_with_gradient_descent_exemplo2.ipyn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linear_regression_selecting_the_learning_rate.ipynb" TargetMode="External"/><Relationship Id="rId5" Type="http://schemas.openxmlformats.org/officeDocument/2006/relationships/image" Target="../media/image39.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batch_gradient_descent_with_figures.ipynb"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stocastic_gradient_descent_with_figures.ipynb" TargetMode="External"/><Relationship Id="rId5" Type="http://schemas.openxmlformats.org/officeDocument/2006/relationships/image" Target="../media/image56.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colab.research.google.com/github/zz4fap/tp555-machine-learning/blob/master/exemplos/regression/gd_versions/stocastic_gradient_descent_with_learning_schedule_and_with_figures.ipynb"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regression/escalonamento_de_atributos_com_scikit_learn.ipynb#scrollTo=dbiQWSaCATHs" TargetMode="External"/><Relationship Id="rId4" Type="http://schemas.openxmlformats.org/officeDocument/2006/relationships/image" Target="../media/image74.emf"/></Relationships>
</file>

<file path=ppt/slides/_rels/slide5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training_error_versus_validation_error.ipynb" TargetMode="External"/><Relationship Id="rId4" Type="http://schemas.openxmlformats.org/officeDocument/2006/relationships/image" Target="../media/image8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colab.research.google.com/github/zz4fap/tp555-machine-learning/blob/master/exemplos/polynomial/validacao_cruzada.ipynb"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image" Target="../media/image107.png"/><Relationship Id="rId5" Type="http://schemas.openxmlformats.org/officeDocument/2006/relationships/image" Target="../media/image1010.png"/><Relationship Id="rId10" Type="http://schemas.openxmlformats.org/officeDocument/2006/relationships/image" Target="../media/image1060.png"/><Relationship Id="rId4" Type="http://schemas.openxmlformats.org/officeDocument/2006/relationships/image" Target="../media/image104.png"/><Relationship Id="rId9" Type="http://schemas.openxmlformats.org/officeDocument/2006/relationships/image" Target="../media/image105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polynomial/regularization/lasso_regression.ipynb"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regularization/elastic_net_regression.ipynb"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regularization/early_stoppingv2.ipynb"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Learning:</a:t>
            </a:r>
            <a:br>
              <a:rPr lang="pt-BR" dirty="0"/>
            </a:br>
            <a:r>
              <a:rPr lang="pt-BR" b="1" i="1" dirty="0"/>
              <a:t>Regressão Linear</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Matriz Singular</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469204"/>
                <a:ext cx="11317153" cy="5388796"/>
              </a:xfrm>
            </p:spPr>
            <p:txBody>
              <a:bodyPr>
                <a:noAutofit/>
              </a:bodyPr>
              <a:lstStyle/>
              <a:p>
                <a:r>
                  <a:rPr lang="pt-BR" sz="2000" dirty="0"/>
                  <a:t>Uma matriz é </a:t>
                </a:r>
                <a:r>
                  <a:rPr lang="pt-BR" sz="2000" b="1" i="1" dirty="0"/>
                  <a:t>singular</a:t>
                </a:r>
                <a:r>
                  <a:rPr lang="pt-BR" sz="2000" dirty="0"/>
                  <a:t> quando um ou mais de seus </a:t>
                </a:r>
                <a:r>
                  <a:rPr lang="pt-BR" sz="2000" b="1" i="1" dirty="0"/>
                  <a:t>autovalores</a:t>
                </a:r>
                <a:r>
                  <a:rPr lang="pt-BR" sz="2000" dirty="0"/>
                  <a:t> são iguais a 0.</a:t>
                </a:r>
              </a:p>
              <a:p>
                <a:r>
                  <a:rPr lang="pt-BR" sz="2000" dirty="0"/>
                  <a:t>Geometricamente, um </a:t>
                </a:r>
                <a:r>
                  <a:rPr lang="pt-BR" sz="2000" b="1" i="1" dirty="0"/>
                  <a:t>autovalor</a:t>
                </a:r>
                <a:r>
                  <a:rPr lang="pt-BR" sz="2000" dirty="0"/>
                  <a:t> igual a 0 significa inexistência de informação na direção do </a:t>
                </a:r>
                <a:r>
                  <a:rPr lang="pt-BR" sz="2000" b="1" i="1" dirty="0"/>
                  <a:t>autovetor</a:t>
                </a:r>
                <a:r>
                  <a:rPr lang="pt-BR" sz="2000" dirty="0"/>
                  <a:t> correspondente.</a:t>
                </a:r>
              </a:p>
              <a:p>
                <a:r>
                  <a:rPr lang="pt-BR" sz="2000" dirty="0"/>
                  <a:t>Portanto, a matriz não tem </a:t>
                </a:r>
                <a:r>
                  <a:rPr lang="pt-BR" sz="2000" b="1" i="1" dirty="0"/>
                  <a:t>posto completo</a:t>
                </a:r>
                <a:r>
                  <a:rPr lang="pt-BR" sz="2000" dirty="0"/>
                  <a:t> o que significa que as colunas não são </a:t>
                </a:r>
                <a:r>
                  <a:rPr lang="pt-BR" sz="2000" b="1" i="1" dirty="0"/>
                  <a:t>linearmente independentes</a:t>
                </a:r>
                <a:r>
                  <a:rPr lang="pt-BR" sz="2000" dirty="0"/>
                  <a:t>, ou seja, uma ou mais colunas são versões escalonadas das outras.</a:t>
                </a:r>
                <a:endParaRPr lang="pt-BR" sz="2000" b="1" i="1" dirty="0"/>
              </a:p>
              <a:p>
                <a:r>
                  <a:rPr lang="pt-BR" sz="2000" dirty="0"/>
                  <a:t>O determinante de uma matriz quadrada </a:t>
                </a:r>
                <a14:m>
                  <m:oMath xmlns:m="http://schemas.openxmlformats.org/officeDocument/2006/math">
                    <m:r>
                      <a:rPr lang="pt-BR" sz="2000" b="1" i="1">
                        <a:latin typeface="Cambria Math" panose="02040503050406030204" pitchFamily="18" charset="0"/>
                      </a:rPr>
                      <m:t>𝑨</m:t>
                    </m:r>
                  </m:oMath>
                </a14:m>
                <a:r>
                  <a:rPr lang="pt-BR" sz="2000" dirty="0"/>
                  <a:t> é igual ao produto de seus </a:t>
                </a:r>
                <a:r>
                  <a:rPr lang="pt-BR" sz="2000" b="1" i="1" dirty="0"/>
                  <a:t>autovalores</a:t>
                </a:r>
                <a:endParaRPr lang="pt-BR" sz="2000" dirty="0"/>
              </a:p>
              <a:p>
                <a:pPr marL="0" indent="0">
                  <a:buNone/>
                </a:pPr>
                <a14:m>
                  <m:oMathPara xmlns:m="http://schemas.openxmlformats.org/officeDocument/2006/math">
                    <m:oMathParaPr>
                      <m:jc m:val="centerGroup"/>
                    </m:oMathParaPr>
                    <m:oMath xmlns:m="http://schemas.openxmlformats.org/officeDocument/2006/math">
                      <m:r>
                        <m:rPr>
                          <m:sty m:val="p"/>
                        </m:rPr>
                        <a:rPr lang="pt-BR" sz="2000" i="1">
                          <a:latin typeface="Cambria Math" panose="02040503050406030204" pitchFamily="18" charset="0"/>
                        </a:rPr>
                        <m:t>d</m:t>
                      </m:r>
                      <m:r>
                        <m:rPr>
                          <m:sty m:val="p"/>
                        </m:rPr>
                        <a:rPr lang="pt-BR" sz="2000" b="0" i="0" smtClean="0">
                          <a:latin typeface="Cambria Math" panose="02040503050406030204" pitchFamily="18" charset="0"/>
                        </a:rPr>
                        <m:t>et</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𝑨</m:t>
                          </m:r>
                        </m:e>
                      </m:d>
                      <m:r>
                        <a:rPr lang="pt-BR" sz="2000" b="0" i="0" smtClean="0">
                          <a:latin typeface="Cambria Math" panose="02040503050406030204" pitchFamily="18" charset="0"/>
                        </a:rPr>
                        <m:t>=</m:t>
                      </m:r>
                      <m:nary>
                        <m:naryPr>
                          <m:chr m:val="∏"/>
                          <m:supHide m:val="on"/>
                          <m:ctrlPr>
                            <a:rPr lang="pt-BR" sz="2000" b="0" i="1" smtClean="0">
                              <a:latin typeface="Cambria Math" panose="02040503050406030204" pitchFamily="18" charset="0"/>
                            </a:rPr>
                          </m:ctrlPr>
                        </m:naryPr>
                        <m:sub>
                          <m:r>
                            <m:rPr>
                              <m:brk m:alnAt="7"/>
                            </m:rPr>
                            <a:rPr lang="pt-BR" sz="2000" b="0" i="1" smtClean="0">
                              <a:latin typeface="Cambria Math" panose="02040503050406030204" pitchFamily="18" charset="0"/>
                            </a:rPr>
                            <m:t>𝑖</m:t>
                          </m:r>
                        </m:sub>
                        <m:sup/>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𝜆</m:t>
                              </m:r>
                            </m:e>
                            <m:sub>
                              <m:r>
                                <a:rPr lang="pt-BR" sz="2000" i="1">
                                  <a:latin typeface="Cambria Math" panose="02040503050406030204" pitchFamily="18" charset="0"/>
                                </a:rPr>
                                <m:t>𝑖</m:t>
                              </m:r>
                            </m:sub>
                          </m:sSub>
                        </m:e>
                      </m:nary>
                    </m:oMath>
                  </m:oMathPara>
                </a14:m>
                <a:endParaRPr lang="pt-BR" sz="2000" dirty="0"/>
              </a:p>
              <a:p>
                <a:r>
                  <a:rPr lang="pt-BR" sz="2000" dirty="0"/>
                  <a:t>Dada a matriz </a:t>
                </a:r>
                <a14:m>
                  <m:oMath xmlns:m="http://schemas.openxmlformats.org/officeDocument/2006/math">
                    <m:r>
                      <a:rPr lang="pt-BR" sz="2000" b="1" i="1">
                        <a:latin typeface="Cambria Math" panose="02040503050406030204" pitchFamily="18" charset="0"/>
                      </a:rPr>
                      <m:t>𝑨</m:t>
                    </m:r>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2"/>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𝒂</m:t>
                              </m:r>
                            </m:e>
                            <m:e>
                              <m:r>
                                <a:rPr lang="pt-BR" sz="2000" b="1" i="1" smtClean="0">
                                  <a:latin typeface="Cambria Math" panose="02040503050406030204" pitchFamily="18" charset="0"/>
                                </a:rPr>
                                <m:t>𝒃</m:t>
                              </m:r>
                            </m:e>
                          </m:mr>
                          <m:mr>
                            <m:e>
                              <m:r>
                                <a:rPr lang="pt-BR" sz="2000" b="1" i="1" smtClean="0">
                                  <a:latin typeface="Cambria Math" panose="02040503050406030204" pitchFamily="18" charset="0"/>
                                </a:rPr>
                                <m:t>𝒄</m:t>
                              </m:r>
                            </m:e>
                            <m:e>
                              <m:r>
                                <a:rPr lang="pt-BR" sz="2000" b="1" i="1" smtClean="0">
                                  <a:latin typeface="Cambria Math" panose="02040503050406030204" pitchFamily="18" charset="0"/>
                                </a:rPr>
                                <m:t>𝒅</m:t>
                              </m:r>
                            </m:e>
                          </m:mr>
                        </m:m>
                      </m:e>
                    </m:d>
                  </m:oMath>
                </a14:m>
                <a:r>
                  <a:rPr lang="pt-BR" sz="2000" dirty="0"/>
                  <a:t>, caso ao menos um de seus </a:t>
                </a:r>
                <a:r>
                  <a:rPr lang="pt-BR" sz="2000" b="1" i="1" dirty="0"/>
                  <a:t>autovalores</a:t>
                </a:r>
                <a:r>
                  <a:rPr lang="pt-BR" sz="2000" dirty="0"/>
                  <a:t> seja igual a zero, temos</a:t>
                </a:r>
              </a:p>
              <a:p>
                <a:pPr marL="0" indent="0" algn="ctr">
                  <a:buNone/>
                </a:pPr>
                <a14:m>
                  <m:oMath xmlns:m="http://schemas.openxmlformats.org/officeDocument/2006/math">
                    <m:sSup>
                      <m:sSupPr>
                        <m:ctrlPr>
                          <a:rPr lang="pt-BR" sz="2000" b="1" i="1" smtClean="0">
                            <a:latin typeface="Cambria Math" panose="02040503050406030204" pitchFamily="18" charset="0"/>
                          </a:rPr>
                        </m:ctrlPr>
                      </m:sSupPr>
                      <m:e>
                        <m:r>
                          <a:rPr lang="pt-BR" sz="2000" b="1" i="1" smtClean="0">
                            <a:latin typeface="Cambria Math" panose="02040503050406030204" pitchFamily="18" charset="0"/>
                          </a:rPr>
                          <m:t>𝑨</m:t>
                        </m:r>
                      </m:e>
                      <m:sup>
                        <m:r>
                          <a:rPr lang="pt-BR" sz="2000" b="1" i="1" smtClean="0">
                            <a:latin typeface="Cambria Math" panose="02040503050406030204" pitchFamily="18" charset="0"/>
                          </a:rPr>
                          <m:t>−</m:t>
                        </m:r>
                        <m:r>
                          <a:rPr lang="pt-BR" sz="2000" b="1" i="1" smtClean="0">
                            <a:latin typeface="Cambria Math" panose="02040503050406030204" pitchFamily="18" charset="0"/>
                          </a:rPr>
                          <m:t>𝟏</m:t>
                        </m:r>
                      </m:sup>
                    </m:sSup>
                    <m:r>
                      <a:rPr lang="pt-BR" sz="2000" b="1" i="1" smtClean="0">
                        <a:latin typeface="Cambria Math" panose="02040503050406030204" pitchFamily="18" charset="0"/>
                      </a:rPr>
                      <m:t>=</m:t>
                    </m:r>
                    <m:f>
                      <m:fPr>
                        <m:ctrlPr>
                          <a:rPr lang="pt-BR" sz="2000" b="1" i="1" smtClean="0">
                            <a:latin typeface="Cambria Math" panose="02040503050406030204" pitchFamily="18" charset="0"/>
                          </a:rPr>
                        </m:ctrlPr>
                      </m:fPr>
                      <m:num>
                        <m:r>
                          <a:rPr lang="pt-BR" sz="2000" b="1" i="1" smtClean="0">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d>
                      <m:dPr>
                        <m:begChr m:val="["/>
                        <m:endChr m:val="]"/>
                        <m:ctrlPr>
                          <a:rPr lang="pt-BR" sz="2000" b="1" i="1">
                            <a:latin typeface="Cambria Math" panose="02040503050406030204" pitchFamily="18" charset="0"/>
                          </a:rPr>
                        </m:ctrlPr>
                      </m:dPr>
                      <m:e>
                        <m:m>
                          <m:mPr>
                            <m:mcs>
                              <m:mc>
                                <m:mcPr>
                                  <m:count m:val="2"/>
                                  <m:mcJc m:val="center"/>
                                </m:mcPr>
                              </m:mc>
                            </m:mcs>
                            <m:ctrlPr>
                              <a:rPr lang="pt-BR" sz="2000" b="1" i="1">
                                <a:latin typeface="Cambria Math" panose="02040503050406030204" pitchFamily="18" charset="0"/>
                              </a:rPr>
                            </m:ctrlPr>
                          </m:mPr>
                          <m:mr>
                            <m:e>
                              <m:r>
                                <m:rPr>
                                  <m:brk m:alnAt="7"/>
                                </m:rPr>
                                <a:rPr lang="pt-BR" sz="2000" b="1" i="1" smtClean="0">
                                  <a:latin typeface="Cambria Math" panose="02040503050406030204" pitchFamily="18" charset="0"/>
                                </a:rPr>
                                <m:t>𝒅</m:t>
                              </m:r>
                            </m:e>
                            <m:e>
                              <m:r>
                                <a:rPr lang="pt-BR" sz="2000" b="1" i="1" smtClean="0">
                                  <a:latin typeface="Cambria Math" panose="02040503050406030204" pitchFamily="18" charset="0"/>
                                </a:rPr>
                                <m:t>−</m:t>
                              </m:r>
                              <m:r>
                                <a:rPr lang="pt-BR" sz="2000" b="1" i="1" smtClean="0">
                                  <a:latin typeface="Cambria Math" panose="02040503050406030204" pitchFamily="18" charset="0"/>
                                </a:rPr>
                                <m:t>𝒃</m:t>
                              </m:r>
                            </m:e>
                          </m:mr>
                          <m:mr>
                            <m:e>
                              <m:r>
                                <a:rPr lang="pt-BR" sz="2000" b="1" i="1" smtClean="0">
                                  <a:latin typeface="Cambria Math" panose="02040503050406030204" pitchFamily="18" charset="0"/>
                                </a:rPr>
                                <m:t>−</m:t>
                              </m:r>
                              <m:r>
                                <a:rPr lang="pt-BR" sz="2000" b="1" i="1" smtClean="0">
                                  <a:latin typeface="Cambria Math" panose="02040503050406030204" pitchFamily="18" charset="0"/>
                                </a:rPr>
                                <m:t>𝒄</m:t>
                              </m:r>
                            </m:e>
                            <m:e>
                              <m:r>
                                <a:rPr lang="pt-BR" sz="2000" b="1" i="1" smtClean="0">
                                  <a:latin typeface="Cambria Math" panose="02040503050406030204" pitchFamily="18" charset="0"/>
                                </a:rPr>
                                <m:t>𝒂</m:t>
                              </m:r>
                            </m:e>
                          </m:mr>
                        </m:m>
                      </m:e>
                    </m:d>
                  </m:oMath>
                </a14:m>
                <a:r>
                  <a:rPr lang="pt-BR" sz="2000" dirty="0"/>
                  <a:t>,</a:t>
                </a:r>
              </a:p>
              <a:p>
                <a:pPr marL="0" indent="0">
                  <a:buNone/>
                </a:pPr>
                <a:r>
                  <a:rPr lang="pt-BR" sz="2000" dirty="0"/>
                  <a:t>    onde </a:t>
                </a:r>
                <a14:m>
                  <m:oMath xmlns:m="http://schemas.openxmlformats.org/officeDocument/2006/math">
                    <m:f>
                      <m:fPr>
                        <m:ctrlPr>
                          <a:rPr lang="pt-BR" sz="2000" b="1" i="1">
                            <a:latin typeface="Cambria Math" panose="02040503050406030204" pitchFamily="18" charset="0"/>
                          </a:rPr>
                        </m:ctrlPr>
                      </m:fPr>
                      <m:num>
                        <m:r>
                          <a:rPr lang="pt-BR" sz="2000" b="1" i="1">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r>
                      <a:rPr lang="pt-BR" sz="2000" b="1" i="1" smtClean="0">
                        <a:latin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m:t>
                    </m:r>
                  </m:oMath>
                </a14:m>
                <a:r>
                  <a:rPr lang="pt-BR" sz="2000" dirty="0"/>
                  <a:t> e portanto, </a:t>
                </a:r>
                <a14:m>
                  <m:oMath xmlns:m="http://schemas.openxmlformats.org/officeDocument/2006/math">
                    <m:r>
                      <a:rPr lang="pt-BR" sz="2000" b="1" i="1">
                        <a:latin typeface="Cambria Math" panose="02040503050406030204" pitchFamily="18" charset="0"/>
                      </a:rPr>
                      <m:t>𝑨</m:t>
                    </m:r>
                  </m:oMath>
                </a14:m>
                <a:r>
                  <a:rPr lang="pt-BR" sz="2000" dirty="0"/>
                  <a:t> não é invertível.</a:t>
                </a:r>
              </a:p>
              <a:p>
                <a:pPr>
                  <a:buFont typeface="Wingdings" panose="05000000000000000000" pitchFamily="2" charset="2"/>
                  <a:buChar char="§"/>
                </a:pPr>
                <a:r>
                  <a:rPr lang="pt-BR" sz="2000" b="1" dirty="0"/>
                  <a:t>Solução: </a:t>
                </a:r>
                <a:r>
                  <a:rPr lang="pt-BR" sz="2000" b="1" i="1" dirty="0"/>
                  <a:t>regularização de matrizes</a:t>
                </a:r>
                <a:r>
                  <a:rPr lang="pt-BR" sz="2000" dirty="0"/>
                  <a:t>, a qual</a:t>
                </a:r>
                <a:r>
                  <a:rPr lang="pt-BR" sz="2000" b="1" dirty="0"/>
                  <a:t> </a:t>
                </a:r>
                <a:r>
                  <a:rPr lang="pt-BR" sz="2000" dirty="0"/>
                  <a:t>adiciona restrições ao problema da minimização de tal forma que a matriz a ser invertida deixa de ser singular.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469204"/>
                <a:ext cx="11317153" cy="5388796"/>
              </a:xfrm>
              <a:blipFill>
                <a:blip r:embed="rId3"/>
                <a:stretch>
                  <a:fillRect l="-485" t="-1131"/>
                </a:stretch>
              </a:blipFill>
            </p:spPr>
            <p:txBody>
              <a:bodyPr/>
              <a:lstStyle/>
              <a:p>
                <a:r>
                  <a:rPr lang="pt-BR">
                    <a:noFill/>
                  </a:rPr>
                  <a:t> </a:t>
                </a:r>
              </a:p>
            </p:txBody>
          </p:sp>
        </mc:Fallback>
      </mc:AlternateContent>
    </p:spTree>
    <p:extLst>
      <p:ext uri="{BB962C8B-B14F-4D97-AF65-F5344CB8AC3E}">
        <p14:creationId xmlns:p14="http://schemas.microsoft.com/office/powerpoint/2010/main" val="3624051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7" y="1690688"/>
                <a:ext cx="11213960" cy="3363633"/>
              </a:xfrm>
            </p:spPr>
            <p:txBody>
              <a:bodyPr>
                <a:normAutofit fontScale="92500" lnSpcReduction="20000"/>
              </a:bodyPr>
              <a:lstStyle/>
              <a:p>
                <a:r>
                  <a:rPr lang="pt-BR" dirty="0"/>
                  <a:t>Features, </a:t>
                </a:r>
                <a14:m>
                  <m:oMath xmlns:m="http://schemas.openxmlformats.org/officeDocument/2006/math">
                    <m:r>
                      <a:rPr lang="pt-BR" b="1" i="1" smtClean="0">
                        <a:latin typeface="Cambria Math" panose="02040503050406030204" pitchFamily="18" charset="0"/>
                      </a:rPr>
                      <m:t>𝒙</m:t>
                    </m:r>
                  </m:oMath>
                </a14:m>
                <a:r>
                  <a:rPr lang="pt-BR" dirty="0"/>
                  <a:t>, redundantes: pelo menos um das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uma das features que são linearmente dependentes.</a:t>
                </a:r>
              </a:p>
              <a:p>
                <a:pPr lvl="2">
                  <a:buFont typeface="Wingdings" panose="05000000000000000000" pitchFamily="2" charset="2"/>
                  <a:buChar char="q"/>
                </a:pPr>
                <a:r>
                  <a:rPr lang="pt-BR" b="1" dirty="0"/>
                  <a:t>Técnicas</a:t>
                </a:r>
                <a:r>
                  <a:rPr lang="pt-BR" dirty="0"/>
                  <a:t>: seleção de features (LASSO) e redução de dimensionalidade (PCA).</a:t>
                </a:r>
              </a:p>
              <a:p>
                <a:r>
                  <a:rPr lang="pt-BR" dirty="0"/>
                  <a:t>Número de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r>
                      <m:rPr>
                        <m:nor/>
                      </m:rPr>
                      <a:rPr lang="pt-BR" i="1" dirty="0"/>
                      <m:t>(</m:t>
                    </m:r>
                    <m:r>
                      <m:rPr>
                        <m:nor/>
                      </m:rPr>
                      <a:rPr lang="pt-BR" b="0" i="1" dirty="0" smtClean="0"/>
                      <m:t>0), </m:t>
                    </m:r>
                    <m:r>
                      <m:rPr>
                        <m:nor/>
                      </m:rPr>
                      <a:rPr lang="pt-BR" b="0" i="1" dirty="0" smtClean="0"/>
                      <m:t>y</m:t>
                    </m:r>
                    <m:r>
                      <m:rPr>
                        <m:nor/>
                      </m:rPr>
                      <a:rPr lang="pt-BR" b="0" i="1" dirty="0" smtClean="0"/>
                      <m:t>(1),</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planos, 2D, podem passar por uma reta, 1D?).</a:t>
                </a:r>
              </a:p>
              <a:p>
                <a:pPr lvl="1">
                  <a:buFont typeface="Courier New" panose="02070309020205020404" pitchFamily="49" charset="0"/>
                  <a:buChar char="o"/>
                </a:pPr>
                <a:r>
                  <a:rPr lang="pt-BR" b="1" dirty="0"/>
                  <a:t>Solução</a:t>
                </a:r>
                <a:r>
                  <a:rPr lang="pt-BR" dirty="0"/>
                  <a:t>: coletar mais exemplos, remover features ou replicar exemplos adicionando ruído.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7" y="1690688"/>
                <a:ext cx="11213960" cy="3363633"/>
              </a:xfrm>
              <a:blipFill>
                <a:blip r:embed="rId4"/>
                <a:stretch>
                  <a:fillRect l="-870" t="-4529" r="-54"/>
                </a:stretch>
              </a:blipFill>
            </p:spPr>
            <p:txBody>
              <a:bodyPr/>
              <a:lstStyle/>
              <a:p>
                <a:r>
                  <a:rPr lang="pt-BR">
                    <a:noFill/>
                  </a:rPr>
                  <a:t> </a:t>
                </a:r>
              </a:p>
            </p:txBody>
          </p:sp>
        </mc:Fallback>
      </mc:AlternateContent>
      <p:pic>
        <p:nvPicPr>
          <p:cNvPr id="1026" name="Picture 2" descr="https://jaredantrobus.com/teaching/2015/Summer/MA162/2.1_2.png"/>
          <p:cNvPicPr>
            <a:picLocks noChangeAspect="1" noChangeArrowheads="1"/>
          </p:cNvPicPr>
          <p:nvPr/>
        </p:nvPicPr>
        <p:blipFill rotWithShape="1">
          <a:blip r:embed="rId5">
            <a:extLst>
              <a:ext uri="{28A0092B-C50C-407E-A947-70E740481C1C}">
                <a14:useLocalDpi xmlns:a14="http://schemas.microsoft.com/office/drawing/2010/main" val="0"/>
              </a:ext>
            </a:extLst>
          </a:blip>
          <a:srcRect l="4859" t="6186" r="2811" b="9007"/>
          <a:stretch/>
        </p:blipFill>
        <p:spPr bwMode="auto">
          <a:xfrm>
            <a:off x="8130841" y="4633645"/>
            <a:ext cx="2030299"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redantrobus.com/teaching/2015/Summer/MA162/2.1_3.png"/>
          <p:cNvPicPr>
            <a:picLocks noChangeAspect="1" noChangeArrowheads="1"/>
          </p:cNvPicPr>
          <p:nvPr/>
        </p:nvPicPr>
        <p:blipFill rotWithShape="1">
          <a:blip r:embed="rId6">
            <a:extLst>
              <a:ext uri="{28A0092B-C50C-407E-A947-70E740481C1C}">
                <a14:useLocalDpi xmlns:a14="http://schemas.microsoft.com/office/drawing/2010/main" val="0"/>
              </a:ext>
            </a:extLst>
          </a:blip>
          <a:srcRect l="8345" t="12590" r="11551" b="12067"/>
          <a:stretch/>
        </p:blipFill>
        <p:spPr bwMode="auto">
          <a:xfrm>
            <a:off x="1673358" y="4633645"/>
            <a:ext cx="2200450"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jaredantrobus.com/teaching/2015/Summer/MA162/2.1_4.png"/>
          <p:cNvPicPr>
            <a:picLocks noChangeAspect="1" noChangeArrowheads="1"/>
          </p:cNvPicPr>
          <p:nvPr/>
        </p:nvPicPr>
        <p:blipFill rotWithShape="1">
          <a:blip r:embed="rId7">
            <a:extLst>
              <a:ext uri="{28A0092B-C50C-407E-A947-70E740481C1C}">
                <a14:useLocalDpi xmlns:a14="http://schemas.microsoft.com/office/drawing/2010/main" val="0"/>
              </a:ext>
            </a:extLst>
          </a:blip>
          <a:srcRect l="26581" t="9161" r="15744" b="13756"/>
          <a:stretch/>
        </p:blipFill>
        <p:spPr bwMode="auto">
          <a:xfrm>
            <a:off x="5234401" y="4617685"/>
            <a:ext cx="1552570" cy="22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294"/>
                <a:ext cx="11126119" cy="2810067"/>
              </a:xfrm>
            </p:spPr>
            <p:txBody>
              <a:bodyPr>
                <a:normAutofit fontScale="62500" lnSpcReduction="20000"/>
              </a:bodyPr>
              <a:lstStyle/>
              <a:p>
                <a:pPr marL="0" indent="0">
                  <a:buNone/>
                </a:pPr>
                <a:r>
                  <a:rPr lang="pt-BR" dirty="0"/>
                  <a:t>E 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b="0"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smtClean="0">
                            <a:latin typeface="Cambria Math" panose="02040503050406030204" pitchFamily="18" charset="0"/>
                          </a:rPr>
                        </m:ctrlPr>
                      </m:sSupPr>
                      <m:e>
                        <m:sSup>
                          <m:sSupPr>
                            <m:ctrlPr>
                              <a:rPr lang="pt-BR" b="1" i="1" dirty="0" smtClean="0">
                                <a:latin typeface="Cambria Math" panose="02040503050406030204" pitchFamily="18" charset="0"/>
                              </a:rPr>
                            </m:ctrlPr>
                          </m:sSupPr>
                          <m:e>
                            <m:r>
                              <a:rPr lang="pt-BR" b="1" i="1" dirty="0" smtClean="0">
                                <a:latin typeface="Cambria Math" panose="02040503050406030204" pitchFamily="18" charset="0"/>
                              </a:rPr>
                              <m:t>𝒚</m:t>
                            </m:r>
                          </m:e>
                          <m:sup>
                            <m:r>
                              <a:rPr lang="pt-BR" b="0" i="1" dirty="0" smtClean="0">
                                <a:latin typeface="Cambria Math" panose="02040503050406030204" pitchFamily="18" charset="0"/>
                              </a:rPr>
                              <m:t>𝑇</m:t>
                            </m:r>
                          </m:sup>
                        </m:sSup>
                        <m:r>
                          <a:rPr lang="el-GR" b="1" i="1">
                            <a:latin typeface="Cambria Math" panose="02040503050406030204" pitchFamily="18" charset="0"/>
                          </a:rPr>
                          <m:t>𝜱</m:t>
                        </m:r>
                        <m:r>
                          <a:rPr lang="pt-BR" b="1" i="1" dirty="0" smtClean="0">
                            <a:latin typeface="Cambria Math" panose="02040503050406030204" pitchFamily="18" charset="0"/>
                          </a:rPr>
                          <m:t>𝒂</m:t>
                        </m:r>
                      </m:e>
                      <m:sup>
                        <m:r>
                          <a:rPr lang="pt-BR" b="0"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a:latin typeface="Cambria Math" panose="02040503050406030204" pitchFamily="18" charset="0"/>
                          </a:rPr>
                          <m:t>ℝ</m:t>
                        </m:r>
                      </m:e>
                      <m:sup>
                        <m:r>
                          <a:rPr lang="pt-BR" b="0" i="1" smtClean="0">
                            <a:latin typeface="Cambria Math" panose="02040503050406030204" pitchFamily="18" charset="0"/>
                          </a:rPr>
                          <m:t>𝐾</m:t>
                        </m:r>
                        <m:r>
                          <a:rPr lang="pt-BR" b="0" i="1" smtClean="0">
                            <a:latin typeface="Cambria Math" panose="02040503050406030204" pitchFamily="18" charset="0"/>
                          </a:rPr>
                          <m:t>+1</m:t>
                        </m:r>
                      </m:sup>
                    </m:sSup>
                    <m:r>
                      <a:rPr lang="pt-BR" b="1" i="1" smtClean="0">
                        <a:latin typeface="Cambria Math" panose="02040503050406030204" pitchFamily="18" charset="0"/>
                      </a:rPr>
                      <m:t>→</m:t>
                    </m:r>
                    <m:r>
                      <a:rPr lang="pt-BR" b="1" i="1" smtClean="0">
                        <a:latin typeface="Cambria Math" panose="02040503050406030204" pitchFamily="18" charset="0"/>
                      </a:rPr>
                      <m:t>ℝ</m:t>
                    </m:r>
                    <m:r>
                      <a:rPr lang="pt-BR" b="1" i="1" smtClean="0">
                        <a:latin typeface="Cambria Math" panose="02040503050406030204" pitchFamily="18" charset="0"/>
                      </a:rPr>
                      <m:t>.</m:t>
                    </m:r>
                  </m:oMath>
                </a14:m>
                <a:r>
                  <a:rPr lang="pt-BR" dirty="0"/>
                  <a:t> Esse mapeamento define a </a:t>
                </a:r>
                <a:r>
                  <a:rPr lang="pt-BR" b="1" i="1" dirty="0"/>
                  <a:t>superfície de erro</a:t>
                </a:r>
                <a:r>
                  <a:rPr lang="pt-BR" dirty="0"/>
                  <a:t>.</a:t>
                </a:r>
              </a:p>
              <a:p>
                <a:r>
                  <a:rPr lang="pt-BR" dirty="0"/>
                  <a:t>Percebam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parâmetros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b="0" i="0" smtClean="0">
                        <a:latin typeface="Cambria Math" panose="02040503050406030204" pitchFamily="18" charset="0"/>
                      </a:rPr>
                      <m:t>.</m:t>
                    </m:r>
                  </m:oMath>
                </a14:m>
                <a:endParaRPr lang="en-US" b="0" i="1" dirty="0"/>
              </a:p>
              <a:p>
                <a:r>
                  <a:rPr lang="pt-BR" dirty="0"/>
                  <a:t>Consequentemente é </a:t>
                </a:r>
                <a:r>
                  <a:rPr lang="pt-BR" b="1" i="1" dirty="0"/>
                  <a:t>convexa </a:t>
                </a:r>
                <a:r>
                  <a:rPr lang="pt-BR" dirty="0"/>
                  <a:t>(forma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a:t>Como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é </a:t>
                </a:r>
                <a:r>
                  <a:rPr lang="nl-BE" dirty="0" err="1"/>
                  <a:t>sempre</a:t>
                </a:r>
                <a:r>
                  <a:rPr lang="nl-BE" dirty="0"/>
                  <a:t> </a:t>
                </a:r>
                <a:r>
                  <a:rPr lang="nl-BE" dirty="0" err="1"/>
                  <a:t>convexa</a:t>
                </a:r>
                <a:r>
                  <a:rPr lang="nl-BE" dirty="0"/>
                  <a:t> com </a:t>
                </a:r>
                <a:r>
                  <a:rPr lang="nl-BE" dirty="0" err="1"/>
                  <a:t>relação</a:t>
                </a:r>
                <a:r>
                  <a:rPr lang="nl-BE" dirty="0"/>
                  <a:t> a </a:t>
                </a:r>
                <a14:m>
                  <m:oMath xmlns:m="http://schemas.openxmlformats.org/officeDocument/2006/math">
                    <m:r>
                      <a:rPr lang="pt-BR" b="1" i="1">
                        <a:latin typeface="Cambria Math" panose="02040503050406030204" pitchFamily="18" charset="0"/>
                      </a:rPr>
                      <m:t>𝒂</m:t>
                    </m:r>
                  </m:oMath>
                </a14:m>
                <a:r>
                  <a:rPr lang="nl-BE" dirty="0"/>
                  <a:t>.</a:t>
                </a:r>
              </a:p>
              <a:p>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𝒙</m:t>
                    </m:r>
                    <m:r>
                      <a:rPr lang="pt-BR" b="0" i="0"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b="0" i="1" smtClean="0">
                            <a:latin typeface="Cambria Math" panose="02040503050406030204" pitchFamily="18" charset="0"/>
                          </a:rPr>
                          <m:t>2</m:t>
                        </m:r>
                      </m:sup>
                    </m:sSup>
                  </m:oMath>
                </a14:m>
                <a:r>
                  <a:rPr lang="nl-BE"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294"/>
                <a:ext cx="11126119" cy="2810067"/>
              </a:xfrm>
              <a:blipFill>
                <a:blip r:embed="rId3"/>
                <a:stretch>
                  <a:fillRect l="-438" t="-3688"/>
                </a:stretch>
              </a:blipFill>
            </p:spPr>
            <p:txBody>
              <a:bodyPr/>
              <a:lstStyle/>
              <a:p>
                <a:r>
                  <a:rPr lang="pt-BR">
                    <a:noFill/>
                  </a:rPr>
                  <a:t> </a:t>
                </a:r>
              </a:p>
            </p:txBody>
          </p:sp>
        </mc:Fallback>
      </mc:AlternateContent>
      <p:sp>
        <p:nvSpPr>
          <p:cNvPr id="6" name="Rectangle 5"/>
          <p:cNvSpPr/>
          <p:nvPr/>
        </p:nvSpPr>
        <p:spPr>
          <a:xfrm>
            <a:off x="7501904" y="1717557"/>
            <a:ext cx="1015079" cy="4253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7" name="TextBox 6"/>
              <p:cNvSpPr txBox="1"/>
              <p:nvPr/>
            </p:nvSpPr>
            <p:spPr>
              <a:xfrm>
                <a:off x="3857512" y="5030328"/>
                <a:ext cx="4476976" cy="923330"/>
              </a:xfrm>
              <a:prstGeom prst="rect">
                <a:avLst/>
              </a:prstGeom>
              <a:noFill/>
            </p:spPr>
            <p:txBody>
              <a:bodyPr wrap="square" rtlCol="0">
                <a:spAutoFit/>
              </a:bodyPr>
              <a:lstStyle/>
              <a:p>
                <a:pPr algn="ctr"/>
                <a14:m>
                  <m:oMath xmlns:m="http://schemas.openxmlformats.org/officeDocument/2006/math">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𝑤</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oMath>
                </a14:m>
                <a:r>
                  <a:rPr lang="pt-BR" b="0" dirty="0"/>
                  <a:t> </a:t>
                </a:r>
              </a:p>
              <a:p>
                <a:pPr algn="ct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r>
                      <m:rPr>
                        <m:sty m:val="p"/>
                      </m:rPr>
                      <a:rPr lang="pt-BR" b="0" i="0" smtClean="0">
                        <a:latin typeface="Cambria Math" panose="02040503050406030204" pitchFamily="18" charset="0"/>
                      </a:rPr>
                      <m:t>e</m:t>
                    </m:r>
                    <m:r>
                      <a:rPr lang="pt-BR" b="0" i="1" smtClean="0">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nl-BE" dirty="0"/>
                  <a:t> </a:t>
                </a:r>
              </a:p>
              <a:p>
                <a:pPr algn="ctr"/>
                <a:r>
                  <a:rPr lang="nl-BE" dirty="0"/>
                  <a: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=1.</m:t>
                    </m:r>
                  </m:oMath>
                </a14:m>
                <a:endParaRPr lang="nl-BE" dirty="0"/>
              </a:p>
            </p:txBody>
          </p:sp>
        </mc:Choice>
        <mc:Fallback xmlns="">
          <p:sp>
            <p:nvSpPr>
              <p:cNvPr id="7" name="TextBox 6"/>
              <p:cNvSpPr txBox="1">
                <a:spLocks noRot="1" noChangeAspect="1" noMove="1" noResize="1" noEditPoints="1" noAdjustHandles="1" noChangeArrowheads="1" noChangeShapeType="1" noTextEdit="1"/>
              </p:cNvSpPr>
              <p:nvPr/>
            </p:nvSpPr>
            <p:spPr>
              <a:xfrm>
                <a:off x="3857512" y="5030328"/>
                <a:ext cx="4476976" cy="923330"/>
              </a:xfrm>
              <a:prstGeom prst="rect">
                <a:avLst/>
              </a:prstGeom>
              <a:blipFill>
                <a:blip r:embed="rId4"/>
                <a:stretch>
                  <a:fillRect b="-9211"/>
                </a:stretch>
              </a:blipFill>
            </p:spPr>
            <p:txBody>
              <a:bodyPr/>
              <a:lstStyle/>
              <a:p>
                <a:r>
                  <a:rPr lang="pt-BR">
                    <a:noFill/>
                  </a:rPr>
                  <a:t> </a:t>
                </a:r>
              </a:p>
            </p:txBody>
          </p:sp>
        </mc:Fallback>
      </mc:AlternateContent>
      <p:pic>
        <p:nvPicPr>
          <p:cNvPr id="8" name="Picture 7"/>
          <p:cNvPicPr>
            <a:picLocks noChangeAspect="1"/>
          </p:cNvPicPr>
          <p:nvPr/>
        </p:nvPicPr>
        <p:blipFill rotWithShape="1">
          <a:blip r:embed="rId5"/>
          <a:srcRect l="2925" t="3700" r="8513" b="3216"/>
          <a:stretch/>
        </p:blipFill>
        <p:spPr>
          <a:xfrm>
            <a:off x="1175428" y="4308362"/>
            <a:ext cx="2772268" cy="2549638"/>
          </a:xfrm>
          <a:prstGeom prst="rect">
            <a:avLst/>
          </a:prstGeom>
        </p:spPr>
      </p:pic>
      <p:pic>
        <p:nvPicPr>
          <p:cNvPr id="9" name="Picture 8"/>
          <p:cNvPicPr>
            <a:picLocks noChangeAspect="1"/>
          </p:cNvPicPr>
          <p:nvPr/>
        </p:nvPicPr>
        <p:blipFill rotWithShape="1">
          <a:blip r:embed="rId6"/>
          <a:srcRect l="5973" t="3506" r="8852" b="2828"/>
          <a:stretch/>
        </p:blipFill>
        <p:spPr>
          <a:xfrm>
            <a:off x="8191630" y="4136300"/>
            <a:ext cx="2828544" cy="2721700"/>
          </a:xfrm>
          <a:prstGeom prst="rect">
            <a:avLst/>
          </a:prstGeom>
        </p:spPr>
      </p:pic>
    </p:spTree>
    <p:extLst>
      <p:ext uri="{BB962C8B-B14F-4D97-AF65-F5344CB8AC3E}">
        <p14:creationId xmlns:p14="http://schemas.microsoft.com/office/powerpoint/2010/main" val="117071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Linear em Python</a:t>
            </a:r>
            <a:endParaRPr lang="nl-BE" dirty="0"/>
          </a:p>
        </p:txBody>
      </p:sp>
      <p:sp>
        <p:nvSpPr>
          <p:cNvPr id="11" name="Rectangle 10"/>
          <p:cNvSpPr/>
          <p:nvPr/>
        </p:nvSpPr>
        <p:spPr>
          <a:xfrm>
            <a:off x="887821" y="1551572"/>
            <a:ext cx="5066412" cy="4154984"/>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numpy</a:t>
            </a:r>
            <a:r>
              <a:rPr lang="nl-BE" sz="1200" dirty="0">
                <a:solidFill>
                  <a:srgbClr val="000000"/>
                </a:solidFill>
                <a:highlight>
                  <a:srgbClr val="FFFFFF"/>
                </a:highlight>
              </a:rPr>
              <a:t> </a:t>
            </a:r>
            <a:r>
              <a:rPr lang="nl-BE" sz="1200" b="1" dirty="0">
                <a:solidFill>
                  <a:srgbClr val="0000FF"/>
                </a:solidFill>
                <a:highlight>
                  <a:srgbClr val="FFFFFF"/>
                </a:highlight>
              </a:rPr>
              <a:t>as</a:t>
            </a:r>
            <a:r>
              <a:rPr lang="nl-BE" sz="1200" dirty="0">
                <a:solidFill>
                  <a:srgbClr val="000000"/>
                </a:solidFill>
                <a:highlight>
                  <a:srgbClr val="FFFFFF"/>
                </a:highlight>
              </a:rPr>
              <a:t> </a:t>
            </a:r>
            <a:r>
              <a:rPr lang="nl-BE" sz="1200" dirty="0" err="1">
                <a:solidFill>
                  <a:srgbClr val="000000"/>
                </a:solidFill>
                <a:highlight>
                  <a:srgbClr val="FFFFFF"/>
                </a:highlight>
              </a:rPr>
              <a:t>np</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a:t>
            </a:r>
            <a:r>
              <a:rPr lang="nl-BE" sz="1200" dirty="0" err="1">
                <a:solidFill>
                  <a:srgbClr val="008000"/>
                </a:solidFill>
                <a:highlight>
                  <a:srgbClr val="FFFFFF"/>
                </a:highlight>
              </a:rPr>
              <a:t>Generate</a:t>
            </a:r>
            <a:r>
              <a:rPr lang="nl-BE" sz="1200" dirty="0">
                <a:solidFill>
                  <a:srgbClr val="008000"/>
                </a:solidFill>
                <a:highlight>
                  <a:srgbClr val="FFFFFF"/>
                </a:highlight>
              </a:rPr>
              <a:t> input/</a:t>
            </a:r>
            <a:r>
              <a:rPr lang="nl-BE" sz="1200" dirty="0" err="1">
                <a:solidFill>
                  <a:srgbClr val="008000"/>
                </a:solidFill>
                <a:highlight>
                  <a:srgbClr val="FFFFFF"/>
                </a:highlight>
              </a:rPr>
              <a:t>ouput</a:t>
            </a:r>
            <a:r>
              <a:rPr lang="nl-BE" sz="1200" dirty="0">
                <a:solidFill>
                  <a:srgbClr val="008000"/>
                </a:solidFill>
                <a:highlight>
                  <a:srgbClr val="FFFFFF"/>
                </a:highlight>
              </a:rPr>
              <a:t> (features/labels) </a:t>
            </a:r>
            <a:r>
              <a:rPr lang="nl-BE" sz="1200" dirty="0" err="1">
                <a:solidFill>
                  <a:srgbClr val="008000"/>
                </a:solidFill>
                <a:highlight>
                  <a:srgbClr val="FFFFFF"/>
                </a:highlight>
              </a:rPr>
              <a:t>values</a:t>
            </a:r>
            <a:r>
              <a:rPr lang="nl-BE" sz="1200" dirty="0">
                <a:solidFill>
                  <a:srgbClr val="008000"/>
                </a:solidFill>
                <a:highlight>
                  <a:srgbClr val="FFFFFF"/>
                </a:highlight>
              </a:rPr>
              <a:t>.</a:t>
            </a:r>
            <a:endParaRPr lang="nl-BE" sz="1200" dirty="0">
              <a:solidFill>
                <a:srgbClr val="000000"/>
              </a:solidFill>
              <a:highlight>
                <a:srgbClr val="FFFFFF"/>
              </a:highlight>
            </a:endParaRPr>
          </a:p>
          <a:p>
            <a:r>
              <a:rPr lang="en-US" sz="1200" dirty="0">
                <a:solidFill>
                  <a:srgbClr val="000000"/>
                </a:solidFill>
                <a:highlight>
                  <a:srgbClr val="FFFFFF"/>
                </a:highlight>
              </a:rPr>
              <a:t>N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100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Number of observations.</a:t>
            </a:r>
            <a:endParaRPr lang="en-US"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0000"/>
                </a:solidFill>
                <a:highlight>
                  <a:srgbClr val="FFFFFF"/>
                </a:highlight>
              </a:rPr>
              <a:t>x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2</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random</a:t>
            </a:r>
            <a:r>
              <a:rPr lang="nl-BE" sz="1200" b="1" dirty="0" err="1">
                <a:solidFill>
                  <a:srgbClr val="000080"/>
                </a:solidFill>
                <a:highlight>
                  <a:srgbClr val="FFFFFF"/>
                </a:highlight>
              </a:rPr>
              <a:t>.</a:t>
            </a:r>
            <a:r>
              <a:rPr lang="nl-BE" sz="1200" dirty="0" err="1">
                <a:solidFill>
                  <a:srgbClr val="000000"/>
                </a:solidFill>
                <a:highlight>
                  <a:srgbClr val="FFFFFF"/>
                </a:highlight>
              </a:rPr>
              <a:t>rand</a:t>
            </a:r>
            <a:r>
              <a:rPr lang="nl-BE" sz="1200" b="1" dirty="0">
                <a:solidFill>
                  <a:srgbClr val="000080"/>
                </a:solidFill>
                <a:highlight>
                  <a:srgbClr val="FFFFFF"/>
                </a:highlight>
              </a:rPr>
              <a:t>(</a:t>
            </a:r>
            <a:r>
              <a:rPr lang="nl-BE" sz="1200" dirty="0">
                <a:solidFill>
                  <a:srgbClr val="000000"/>
                </a:solidFill>
                <a:highlight>
                  <a:srgbClr val="FFFFFF"/>
                </a:highlight>
              </a:rPr>
              <a:t>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1</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3</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N</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nl-BE" sz="1200" dirty="0">
              <a:solidFill>
                <a:srgbClr val="000000"/>
              </a:solidFill>
              <a:highlight>
                <a:srgbClr val="FFFFFF"/>
              </a:highlight>
            </a:endParaRPr>
          </a:p>
          <a:p>
            <a:r>
              <a:rPr lang="en-US" sz="1200" dirty="0">
                <a:solidFill>
                  <a:srgbClr val="008000"/>
                </a:solidFill>
                <a:highlight>
                  <a:srgbClr val="FFFFFF"/>
                </a:highlight>
              </a:rPr>
              <a:t># Solve by applying the least-Squares method.</a:t>
            </a:r>
            <a:endParaRPr lang="en-US" sz="1200" dirty="0">
              <a:solidFill>
                <a:srgbClr val="000000"/>
              </a:solidFill>
              <a:highlight>
                <a:srgbClr val="FFFFFF"/>
              </a:highlight>
            </a:endParaRPr>
          </a:p>
          <a:p>
            <a:r>
              <a:rPr lang="en-US" sz="1200" dirty="0">
                <a:solidFill>
                  <a:srgbClr val="008000"/>
                </a:solidFill>
                <a:highlight>
                  <a:srgbClr val="FFFFFF"/>
                </a:highlight>
              </a:rPr>
              <a:t># We use the </a:t>
            </a:r>
            <a:r>
              <a:rPr lang="en-US" sz="1200" dirty="0" err="1">
                <a:solidFill>
                  <a:srgbClr val="008000"/>
                </a:solidFill>
                <a:highlight>
                  <a:srgbClr val="FFFFFF"/>
                </a:highlight>
              </a:rPr>
              <a:t>inv</a:t>
            </a:r>
            <a:r>
              <a:rPr lang="en-US" sz="1200" dirty="0">
                <a:solidFill>
                  <a:srgbClr val="008000"/>
                </a:solidFill>
                <a:highlight>
                  <a:srgbClr val="FFFFFF"/>
                </a:highlight>
              </a:rPr>
              <a:t>() function from </a:t>
            </a:r>
            <a:r>
              <a:rPr lang="en-US" sz="1200" dirty="0" err="1">
                <a:solidFill>
                  <a:srgbClr val="008000"/>
                </a:solidFill>
                <a:highlight>
                  <a:srgbClr val="FFFFFF"/>
                </a:highlight>
              </a:rPr>
              <a:t>NumPy’s</a:t>
            </a:r>
            <a:r>
              <a:rPr lang="en-US" sz="1200" dirty="0">
                <a:solidFill>
                  <a:srgbClr val="008000"/>
                </a:solidFill>
                <a:highlight>
                  <a:srgbClr val="FFFFFF"/>
                </a:highlight>
              </a:rPr>
              <a:t> Linear Algebra module (</a:t>
            </a:r>
            <a:r>
              <a:rPr lang="en-US" sz="1200" dirty="0" err="1">
                <a:solidFill>
                  <a:srgbClr val="008000"/>
                </a:solidFill>
                <a:highlight>
                  <a:srgbClr val="FFFFFF"/>
                </a:highlight>
              </a:rPr>
              <a:t>np.linalg</a:t>
            </a:r>
            <a:r>
              <a:rPr lang="en-US" sz="1200" dirty="0">
                <a:solidFill>
                  <a:srgbClr val="008000"/>
                </a:solidFill>
                <a:highlight>
                  <a:srgbClr val="FFFFFF"/>
                </a:highlight>
              </a:rPr>
              <a:t>) to compute the inverse of a matrix.</a:t>
            </a:r>
            <a:endParaRPr lang="en-US" sz="1200" dirty="0">
              <a:solidFill>
                <a:srgbClr val="000000"/>
              </a:solidFill>
              <a:highlight>
                <a:srgbClr val="FFFFFF"/>
              </a:highlight>
            </a:endParaRPr>
          </a:p>
          <a:p>
            <a:r>
              <a:rPr lang="en-US" sz="1200" dirty="0">
                <a:solidFill>
                  <a:srgbClr val="008000"/>
                </a:solidFill>
                <a:highlight>
                  <a:srgbClr val="FFFFFF"/>
                </a:highlight>
              </a:rPr>
              <a:t># We use dot() method for matrix multiplication.</a:t>
            </a:r>
            <a:endParaRPr lang="en-US" sz="1200" dirty="0">
              <a:solidFill>
                <a:srgbClr val="000000"/>
              </a:solidFill>
              <a:highlight>
                <a:srgbClr val="FFFFFF"/>
              </a:highlight>
            </a:endParaRPr>
          </a:p>
          <a:p>
            <a:r>
              <a:rPr lang="en-US" sz="1200" dirty="0" err="1">
                <a:solidFill>
                  <a:srgbClr val="000000"/>
                </a:solidFill>
                <a:highlight>
                  <a:srgbClr val="FFFFFF"/>
                </a:highlight>
              </a:rPr>
              <a:t>X_b</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c</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ones</a:t>
            </a:r>
            <a:r>
              <a:rPr lang="en-US" sz="1200" b="1" dirty="0">
                <a:solidFill>
                  <a:srgbClr val="000080"/>
                </a:solidFill>
                <a:highlight>
                  <a:srgbClr val="FFFFFF"/>
                </a:highlight>
              </a:rPr>
              <a:t>((</a:t>
            </a:r>
            <a:r>
              <a:rPr lang="en-US" sz="1200" dirty="0">
                <a:solidFill>
                  <a:srgbClr val="000000"/>
                </a:solidFill>
                <a:highlight>
                  <a:srgbClr val="FFFFFF"/>
                </a:highlight>
              </a:rPr>
              <a:t>N</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x</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add x0 = 1 to each instance</a:t>
            </a:r>
            <a:endParaRPr lang="en-US" sz="1200" dirty="0">
              <a:solidFill>
                <a:srgbClr val="000000"/>
              </a:solidFill>
              <a:highlight>
                <a:srgbClr val="FFFFFF"/>
              </a:highlight>
            </a:endParaRPr>
          </a:p>
          <a:p>
            <a:r>
              <a:rPr lang="nl-BE" sz="1200" dirty="0" err="1">
                <a:solidFill>
                  <a:srgbClr val="000000"/>
                </a:solidFill>
                <a:highlight>
                  <a:srgbClr val="FFFFFF"/>
                </a:highlight>
              </a:rPr>
              <a:t>a_optimum</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linalg</a:t>
            </a:r>
            <a:r>
              <a:rPr lang="nl-BE" sz="1200" b="1" dirty="0" err="1">
                <a:solidFill>
                  <a:srgbClr val="000080"/>
                </a:solidFill>
                <a:highlight>
                  <a:srgbClr val="FFFFFF"/>
                </a:highlight>
              </a:rPr>
              <a:t>.</a:t>
            </a:r>
            <a:r>
              <a:rPr lang="nl-BE" sz="1200" dirty="0" err="1">
                <a:solidFill>
                  <a:srgbClr val="000000"/>
                </a:solidFill>
                <a:highlight>
                  <a:srgbClr val="FFFFFF"/>
                </a:highlight>
              </a:rPr>
              <a:t>inv</a:t>
            </a:r>
            <a:r>
              <a:rPr lang="nl-BE" sz="1200" b="1" dirty="0">
                <a:solidFill>
                  <a:srgbClr val="000080"/>
                </a:solidFill>
                <a:highlight>
                  <a:srgbClr val="FFFFFF"/>
                </a:highlight>
              </a:rPr>
              <a:t>(</a:t>
            </a:r>
            <a:r>
              <a:rPr lang="nl-BE" sz="1200" dirty="0">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err="1">
                <a:solidFill>
                  <a:srgbClr val="000080"/>
                </a:solidFill>
                <a:highlight>
                  <a:srgbClr val="FFFFFF"/>
                </a:highlight>
              </a:rPr>
              <a:t>.</a:t>
            </a:r>
            <a:r>
              <a:rPr lang="nl-BE" sz="1200" dirty="0" err="1">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a:solidFill>
                  <a:srgbClr val="000000"/>
                </a:solidFill>
                <a:highlight>
                  <a:srgbClr val="FFFFFF"/>
                </a:highlight>
              </a:rPr>
              <a:t>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Print best solution.</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'a0: %1.4f'</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'a1: %1.4f'</a:t>
            </a:r>
            <a:r>
              <a:rPr lang="nl-BE" sz="1200" dirty="0">
                <a:solidFill>
                  <a:srgbClr val="000000"/>
                </a:solidFill>
                <a:highlight>
                  <a:srgbClr val="FFFFFF"/>
                </a:highlight>
              </a:rPr>
              <a:t> </a:t>
            </a:r>
            <a:r>
              <a:rPr lang="nl-BE" sz="1200" b="1" dirty="0">
                <a:solidFill>
                  <a:srgbClr val="000080"/>
                </a:solidFill>
                <a:highlight>
                  <a:srgbClr val="FFFFFF"/>
                </a:highlight>
              </a:rPr>
              <a:t>% (</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1</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sp>
        <p:nvSpPr>
          <p:cNvPr id="12" name="Rectangle 11"/>
          <p:cNvSpPr/>
          <p:nvPr/>
        </p:nvSpPr>
        <p:spPr>
          <a:xfrm>
            <a:off x="6248401" y="1551572"/>
            <a:ext cx="5404884" cy="2492990"/>
          </a:xfrm>
          <a:prstGeom prst="rect">
            <a:avLst/>
          </a:prstGeom>
        </p:spPr>
        <p:txBody>
          <a:bodyPr wrap="square">
            <a:spAutoFit/>
          </a:bodyPr>
          <a:lstStyle/>
          <a:p>
            <a:r>
              <a:rPr lang="en-US" sz="1200" dirty="0">
                <a:solidFill>
                  <a:srgbClr val="008000"/>
                </a:solidFill>
                <a:highlight>
                  <a:srgbClr val="FFFFFF"/>
                </a:highlight>
              </a:rPr>
              <a:t># The equivalent solution using the </a:t>
            </a:r>
            <a:r>
              <a:rPr lang="en-US" sz="1200" dirty="0" err="1">
                <a:solidFill>
                  <a:srgbClr val="008000"/>
                </a:solidFill>
                <a:highlight>
                  <a:srgbClr val="FFFFFF"/>
                </a:highlight>
              </a:rPr>
              <a:t>Scikit</a:t>
            </a:r>
            <a:r>
              <a:rPr lang="en-US" sz="1200" dirty="0">
                <a:solidFill>
                  <a:srgbClr val="008000"/>
                </a:solidFill>
                <a:highlight>
                  <a:srgbClr val="FFFFFF"/>
                </a:highlight>
              </a:rPr>
              <a:t>-Learn library is given below</a:t>
            </a:r>
            <a:endParaRPr lang="en-US" sz="1200" dirty="0">
              <a:solidFill>
                <a:srgbClr val="000000"/>
              </a:solidFill>
              <a:highlight>
                <a:srgbClr val="FFFFFF"/>
              </a:highlight>
            </a:endParaRPr>
          </a:p>
          <a:p>
            <a:r>
              <a:rPr lang="en-US" sz="1200" dirty="0">
                <a:solidFill>
                  <a:srgbClr val="008000"/>
                </a:solidFill>
                <a:highlight>
                  <a:srgbClr val="FFFFFF"/>
                </a:highlight>
              </a:rPr>
              <a:t># Import the linear regression module form the library.</a:t>
            </a:r>
            <a:endParaRPr lang="en-US" sz="1200" dirty="0">
              <a:solidFill>
                <a:srgbClr val="000000"/>
              </a:solidFill>
              <a:highlight>
                <a:srgbClr val="FFFFFF"/>
              </a:highlight>
            </a:endParaRPr>
          </a:p>
          <a:p>
            <a:r>
              <a:rPr lang="nl-BE" sz="1200" b="1" dirty="0" err="1">
                <a:solidFill>
                  <a:srgbClr val="0000FF"/>
                </a:solidFill>
                <a:highlight>
                  <a:srgbClr val="FFFFFF"/>
                </a:highlight>
              </a:rPr>
              <a:t>from</a:t>
            </a:r>
            <a:r>
              <a:rPr lang="nl-BE" sz="1200" dirty="0">
                <a:solidFill>
                  <a:srgbClr val="000000"/>
                </a:solidFill>
                <a:highlight>
                  <a:srgbClr val="FFFFFF"/>
                </a:highlight>
              </a:rPr>
              <a:t> </a:t>
            </a:r>
            <a:r>
              <a:rPr lang="nl-BE" sz="1200" dirty="0" err="1">
                <a:solidFill>
                  <a:srgbClr val="000000"/>
                </a:solidFill>
                <a:highlight>
                  <a:srgbClr val="FFFFFF"/>
                </a:highlight>
              </a:rPr>
              <a:t>sklearn</a:t>
            </a:r>
            <a:r>
              <a:rPr lang="nl-BE" sz="1200" b="1" dirty="0" err="1">
                <a:solidFill>
                  <a:srgbClr val="000080"/>
                </a:solidFill>
                <a:highlight>
                  <a:srgbClr val="FFFFFF"/>
                </a:highlight>
              </a:rPr>
              <a:t>.</a:t>
            </a:r>
            <a:r>
              <a:rPr lang="nl-BE" sz="1200" dirty="0" err="1">
                <a:solidFill>
                  <a:srgbClr val="000000"/>
                </a:solidFill>
                <a:highlight>
                  <a:srgbClr val="FFFFFF"/>
                </a:highlight>
              </a:rPr>
              <a:t>linear_model</a:t>
            </a:r>
            <a:r>
              <a:rPr lang="nl-BE" sz="1200" dirty="0">
                <a:solidFill>
                  <a:srgbClr val="000000"/>
                </a:solidFill>
                <a:highlight>
                  <a:srgbClr val="FFFFFF"/>
                </a:highlight>
              </a:rPr>
              <a:t> </a:t>
            </a:r>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008000"/>
                </a:solidFill>
                <a:highlight>
                  <a:srgbClr val="FFFFFF"/>
                </a:highlight>
              </a:rPr>
              <a:t># </a:t>
            </a:r>
            <a:r>
              <a:rPr lang="nl-BE" sz="1200" dirty="0" err="1">
                <a:solidFill>
                  <a:srgbClr val="008000"/>
                </a:solidFill>
                <a:highlight>
                  <a:srgbClr val="FFFFFF"/>
                </a:highlight>
              </a:rPr>
              <a:t>instantiate</a:t>
            </a:r>
            <a:r>
              <a:rPr lang="nl-BE" sz="1200" dirty="0">
                <a:solidFill>
                  <a:srgbClr val="008000"/>
                </a:solidFill>
                <a:highlight>
                  <a:srgbClr val="FFFFFF"/>
                </a:highlight>
              </a:rPr>
              <a:t> it.</a:t>
            </a:r>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b="1" dirty="0" err="1">
                <a:solidFill>
                  <a:srgbClr val="000080"/>
                </a:solidFill>
                <a:highlight>
                  <a:srgbClr val="FFFFFF"/>
                </a:highlight>
              </a:rPr>
              <a:t>.</a:t>
            </a:r>
            <a:r>
              <a:rPr lang="nl-BE" sz="1200" dirty="0" err="1">
                <a:solidFill>
                  <a:srgbClr val="000000"/>
                </a:solidFill>
                <a:highlight>
                  <a:srgbClr val="FFFFFF"/>
                </a:highlight>
              </a:rPr>
              <a:t>fit</a:t>
            </a:r>
            <a:r>
              <a:rPr lang="nl-BE" sz="1200" b="1" dirty="0">
                <a:solidFill>
                  <a:srgbClr val="000080"/>
                </a:solidFill>
                <a:highlight>
                  <a:srgbClr val="FFFFFF"/>
                </a:highlight>
              </a:rPr>
              <a:t>(</a:t>
            </a:r>
            <a:r>
              <a:rPr lang="nl-BE" sz="1200" dirty="0">
                <a:solidFill>
                  <a:srgbClr val="000000"/>
                </a:solidFill>
                <a:highlight>
                  <a:srgbClr val="FFFFFF"/>
                </a:highlight>
              </a:rPr>
              <a:t>x</a:t>
            </a:r>
            <a:r>
              <a:rPr lang="nl-BE" sz="1200" b="1" dirty="0">
                <a:solidFill>
                  <a:srgbClr val="000080"/>
                </a:solidFill>
                <a:highlight>
                  <a:srgbClr val="FFFFFF"/>
                </a:highlight>
              </a:rPr>
              <a:t>,</a:t>
            </a:r>
            <a:r>
              <a:rPr lang="nl-BE" sz="1200" dirty="0">
                <a:solidFill>
                  <a:srgbClr val="000000"/>
                </a:solidFill>
                <a:highlight>
                  <a:srgbClr val="FFFFFF"/>
                </a:highlight>
              </a:rPr>
              <a:t> 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'a0: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intercept</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Value that crosses the y-axis when all features are equal to 0.</a:t>
            </a:r>
            <a:endParaRPr lang="en-US"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'a1: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coef</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parameters associated with the features.</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pic>
        <p:nvPicPr>
          <p:cNvPr id="9"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133" y="4130875"/>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5792869"/>
            <a:ext cx="10949848" cy="923330"/>
          </a:xfrm>
          <a:prstGeom prst="rect">
            <a:avLst/>
          </a:prstGeom>
        </p:spPr>
        <p:txBody>
          <a:bodyPr wrap="square">
            <a:spAutoFit/>
          </a:bodyPr>
          <a:lstStyle/>
          <a:p>
            <a:pPr marL="285750" indent="-285750">
              <a:buFont typeface="Arial" panose="020B0604020202020204" pitchFamily="34" charset="0"/>
              <a:buChar char="•"/>
            </a:pPr>
            <a:r>
              <a:rPr lang="en-US" dirty="0" err="1"/>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endParaRPr lang="nl-BE" dirty="0"/>
          </a:p>
        </p:txBody>
      </p:sp>
    </p:spTree>
    <p:extLst>
      <p:ext uri="{BB962C8B-B14F-4D97-AF65-F5344CB8AC3E}">
        <p14:creationId xmlns:p14="http://schemas.microsoft.com/office/powerpoint/2010/main" val="2517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a:t>features</a:t>
                </a:r>
                <a:r>
                  <a:rPr lang="pt-BR" dirty="0"/>
                  <a:t> 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a:t>features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71200" cy="3724275"/>
              </a:xfrm>
            </p:spPr>
            <p:txBody>
              <a:bodyPr>
                <a:normAutofit/>
              </a:bodyPr>
              <a:lstStyle/>
              <a:p>
                <a:r>
                  <a:rPr lang="pt-BR" dirty="0"/>
                  <a:t>Algoritmo de otimização genérico 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função de erro.</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71200" cy="3724275"/>
              </a:xfrm>
              <a:blipFill>
                <a:blip r:embed="rId3"/>
                <a:stretch>
                  <a:fillRect l="-1010" t="-2619" b="-3273"/>
                </a:stretch>
              </a:blipFill>
            </p:spPr>
            <p:txBody>
              <a:bodyPr/>
              <a:lstStyle/>
              <a:p>
                <a:r>
                  <a:rPr lang="nl-BE">
                    <a:noFill/>
                  </a:rPr>
                  <a:t> </a:t>
                </a:r>
              </a:p>
            </p:txBody>
          </p:sp>
        </mc:Fallback>
      </mc:AlternateContent>
      <p:pic>
        <p:nvPicPr>
          <p:cNvPr id="5" name="Picture 4"/>
          <p:cNvPicPr>
            <a:picLocks noChangeAspect="1"/>
          </p:cNvPicPr>
          <p:nvPr/>
        </p:nvPicPr>
        <p:blipFill>
          <a:blip r:embed="rId4"/>
          <a:stretch>
            <a:fillRect/>
          </a:stretch>
        </p:blipFill>
        <p:spPr>
          <a:xfrm>
            <a:off x="8433032" y="4726237"/>
            <a:ext cx="3758968" cy="2131764"/>
          </a:xfrm>
          <a:prstGeom prst="rect">
            <a:avLst/>
          </a:prstGeom>
        </p:spPr>
      </p:pic>
      <p:sp>
        <p:nvSpPr>
          <p:cNvPr id="7" name="Content Placeholder 2"/>
          <p:cNvSpPr txBox="1">
            <a:spLocks/>
          </p:cNvSpPr>
          <p:nvPr/>
        </p:nvSpPr>
        <p:spPr>
          <a:xfrm>
            <a:off x="838200" y="5549900"/>
            <a:ext cx="8052412" cy="1308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Não é necessário se preocupar com matrizes mal condicionadas (determinante próximo de 0, i.e., quase singulares).</a:t>
            </a:r>
          </a:p>
          <a:p>
            <a:endParaRPr lang="pt-BR" dirty="0"/>
          </a:p>
        </p:txBody>
      </p:sp>
    </p:spTree>
    <p:extLst>
      <p:ext uri="{BB962C8B-B14F-4D97-AF65-F5344CB8AC3E}">
        <p14:creationId xmlns:p14="http://schemas.microsoft.com/office/powerpoint/2010/main" val="105939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1808"/>
                <a:ext cx="11146536" cy="3137826"/>
              </a:xfrm>
            </p:spPr>
            <p:txBody>
              <a:bodyPr>
                <a:normAutofit fontScale="625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 </a:t>
                </a:r>
              </a:p>
              <a:p>
                <a:r>
                  <a:rPr lang="pt-BR" dirty="0"/>
                  <a:t>O valor do gradiente em um ponto é um vetor tangente ao ponto.</a:t>
                </a:r>
              </a:p>
              <a:p>
                <a:pPr lvl="1"/>
                <a:r>
                  <a:rPr lang="pt-BR" dirty="0"/>
                  <a:t>Valor +: máximo à frente. Valor -: máximo atrás. Valor 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com objetivo de </a:t>
                </a:r>
                <a:r>
                  <a:rPr lang="pt-BR" b="1" i="1" dirty="0"/>
                  <a:t>maximização</a:t>
                </a:r>
                <a:r>
                  <a:rPr lang="pt-BR" dirty="0"/>
                  <a:t>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1808"/>
                <a:ext cx="11146536" cy="3137826"/>
              </a:xfrm>
              <a:blipFill>
                <a:blip r:embed="rId3"/>
                <a:stretch>
                  <a:fillRect l="-383" t="-3107" b="-971"/>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3854231" y="4486238"/>
            <a:ext cx="4483538" cy="2371762"/>
          </a:xfrm>
          <a:prstGeom prst="rect">
            <a:avLst/>
          </a:prstGeom>
        </p:spPr>
      </p:pic>
      <p:sp>
        <p:nvSpPr>
          <p:cNvPr id="29" name="Rectangle 28"/>
          <p:cNvSpPr/>
          <p:nvPr/>
        </p:nvSpPr>
        <p:spPr>
          <a:xfrm>
            <a:off x="6592743" y="4486238"/>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a:bodyPr>
              <a:lstStyle/>
              <a:p>
                <a:r>
                  <a:rPr lang="pt-BR" dirty="0"/>
                  <a:t>Mas e se formos na direção contrária à 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a:t>Iremos 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a:blip r:embed="rId3"/>
                <a:stretch>
                  <a:fillRect l="-1004" t="-3695" b="-2540"/>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258" cy="1325563"/>
          </a:xfrm>
        </p:spPr>
        <p:txBody>
          <a:bodyPr/>
          <a:lstStyle/>
          <a:p>
            <a:r>
              <a:rPr lang="pt-BR" dirty="0"/>
              <a:t>O Algoritmo do Gradiente do Descendente (GD)</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415534"/>
                <a:ext cx="10946259" cy="1785477"/>
              </a:xfrm>
            </p:spPr>
            <p:txBody>
              <a:bodyPr>
                <a:noAutofit/>
              </a:bodyPr>
              <a:lstStyle/>
              <a:p>
                <a:pPr marL="0" indent="0" algn="just">
                  <a:buNone/>
                </a:pPr>
                <a:r>
                  <a:rPr lang="pt-BR" sz="2000" dirty="0"/>
                  <a:t>onde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é a </a:t>
                </a:r>
                <a:r>
                  <a:rPr lang="pt-BR" sz="2000" b="1" i="1" dirty="0"/>
                  <a:t>taxa/passo de aprendizagem </a:t>
                </a:r>
                <a:r>
                  <a:rPr lang="pt-BR" sz="2000" dirty="0"/>
                  <a:t>e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den>
                    </m:f>
                  </m:oMath>
                </a14:m>
                <a:r>
                  <a:rPr lang="pt-BR" sz="2000" dirty="0"/>
                  <a:t> é o gradiente da função de erro em relação ao parâmetro </a:t>
                </a:r>
                <a14:m>
                  <m:oMath xmlns:m="http://schemas.openxmlformats.org/officeDocument/2006/math">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oMath>
                </a14:m>
                <a:r>
                  <a:rPr lang="pt-BR" sz="2000" dirty="0"/>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d>
                          <m:dPr>
                            <m:begChr m:val="["/>
                            <m:endChr m:val="]"/>
                            <m:ctrlPr>
                              <a:rPr lang="pt-BR" sz="2000" i="1">
                                <a:latin typeface="Cambria Math" panose="02040503050406030204" pitchFamily="18" charset="0"/>
                                <a:ea typeface="Cambria Math" panose="02040503050406030204" pitchFamily="18" charset="0"/>
                              </a:rPr>
                            </m:ctrlPr>
                          </m:dPr>
                          <m:e>
                            <m:m>
                              <m:mPr>
                                <m:mcs>
                                  <m:mc>
                                    <m:mcPr>
                                      <m:count m:val="3"/>
                                      <m:mcJc m:val="center"/>
                                    </m:mcPr>
                                  </m:mc>
                                </m:mcs>
                                <m:ctrlPr>
                                  <a:rPr lang="pt-BR" sz="2000" i="1">
                                    <a:latin typeface="Cambria Math" panose="02040503050406030204" pitchFamily="18" charset="0"/>
                                    <a:ea typeface="Cambria Math" panose="02040503050406030204" pitchFamily="18" charset="0"/>
                                  </a:rPr>
                                </m:ctrlPr>
                              </m:mPr>
                              <m:mr>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0</m:t>
                                          </m:r>
                                        </m:sub>
                                      </m:sSub>
                                    </m:den>
                                  </m:f>
                                </m:e>
                                <m:e>
                                  <m:r>
                                    <a:rPr lang="pt-BR" sz="2000" i="1">
                                      <a:latin typeface="Cambria Math" panose="02040503050406030204" pitchFamily="18" charset="0"/>
                                      <a:ea typeface="Cambria Math" panose="02040503050406030204" pitchFamily="18" charset="0"/>
                                    </a:rPr>
                                    <m:t>…</m:t>
                                  </m:r>
                                </m:e>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𝐾</m:t>
                                          </m:r>
                                        </m:sub>
                                      </m:sSub>
                                    </m:den>
                                  </m:f>
                                </m:e>
                              </m:mr>
                            </m:m>
                          </m:e>
                        </m:d>
                      </m:e>
                      <m:sup>
                        <m:r>
                          <a:rPr lang="pt-BR" sz="2000" i="1">
                            <a:latin typeface="Cambria Math" panose="02040503050406030204" pitchFamily="18" charset="0"/>
                            <a:ea typeface="Cambria Math" panose="02040503050406030204" pitchFamily="18" charset="0"/>
                          </a:rPr>
                          <m:t>𝑇</m:t>
                        </m:r>
                      </m:sup>
                    </m:sSup>
                  </m:oMath>
                </a14:m>
                <a:r>
                  <a:rPr lang="pt-BR" sz="2000" dirty="0"/>
                  <a:t>é o </a:t>
                </a:r>
                <a:r>
                  <a:rPr lang="pt-BR" sz="2000" b="1" i="1" dirty="0"/>
                  <a:t>vetor do gradiente</a:t>
                </a:r>
                <a:r>
                  <a:rPr lang="pt-BR" sz="2000" dirty="0"/>
                  <a:t>.</a:t>
                </a:r>
                <a:endParaRPr lang="pt-BR" sz="2000" b="1" i="1" dirty="0"/>
              </a:p>
              <a:p>
                <a:pPr algn="just">
                  <a:buFont typeface="Wingdings" panose="05000000000000000000" pitchFamily="2" charset="2"/>
                  <a:buChar char="Ø"/>
                </a:pPr>
                <a:r>
                  <a:rPr lang="pt-BR" sz="2000" dirty="0"/>
                  <a:t>O </a:t>
                </a:r>
                <a:r>
                  <a:rPr lang="pt-BR" sz="2000" b="1" i="1" dirty="0"/>
                  <a:t>passo de aprendizagem</a:t>
                </a:r>
                <a:r>
                  <a:rPr lang="pt-BR" sz="2000" dirty="0"/>
                  <a:t>,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pode ser constante ou pode decair com o tempo à medida que o processo de aprendizado prossegue.</a:t>
                </a:r>
              </a:p>
              <a:p>
                <a:pPr marL="0" indent="0" algn="just">
                  <a:buNone/>
                </a:pPr>
                <a:r>
                  <a:rPr lang="pt-BR" sz="2000" b="1" dirty="0"/>
                  <a:t>OBS</a:t>
                </a:r>
                <a:r>
                  <a:rPr lang="pt-BR" sz="2000" dirty="0"/>
                  <a:t>.: Os parâmetros, </a:t>
                </a:r>
                <a14:m>
                  <m:oMath xmlns:m="http://schemas.openxmlformats.org/officeDocument/2006/math">
                    <m:r>
                      <a:rPr lang="pt-BR" sz="2000" b="1" i="1">
                        <a:latin typeface="Cambria Math" panose="02040503050406030204" pitchFamily="18" charset="0"/>
                      </a:rPr>
                      <m:t>𝒂</m:t>
                    </m:r>
                  </m:oMath>
                </a14:m>
                <a:r>
                  <a:rPr lang="pt-BR" sz="2000" dirty="0"/>
                  <a:t>, </a:t>
                </a:r>
                <a:r>
                  <a:rPr lang="pt-BR" sz="2000" b="1" dirty="0">
                    <a:solidFill>
                      <a:srgbClr val="FF0000"/>
                    </a:solidFill>
                  </a:rPr>
                  <a:t>devem ser atualizados simultaneamente</a:t>
                </a:r>
                <a:r>
                  <a:rPr lang="pt-BR" sz="2000" dirty="0"/>
                  <a:t>, caso contrário o algoritmo apresentará comportamento desconhecido.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415534"/>
                <a:ext cx="10946259" cy="1785477"/>
              </a:xfrm>
              <a:blipFill>
                <a:blip r:embed="rId3"/>
                <a:stretch>
                  <a:fillRect l="-613" r="-613" b="-389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20392" y="2539239"/>
                <a:ext cx="6342580" cy="1407501"/>
              </a:xfrm>
              <a:prstGeom prst="rect">
                <a:avLst/>
              </a:prstGeom>
              <a:ln>
                <a:solidFill>
                  <a:schemeClr val="tx1"/>
                </a:solidFill>
              </a:ln>
            </p:spPr>
            <p:txBody>
              <a:bodyPr wrap="square">
                <a:spAutoFit/>
              </a:bodyPr>
              <a:lstStyle/>
              <a:p>
                <a14:m>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 </m:t>
                    </m:r>
                  </m:oMath>
                </a14:m>
                <a:r>
                  <a:rPr lang="en-US" b="1" dirty="0"/>
                  <a:t> </a:t>
                </a:r>
                <a14:m>
                  <m:oMath xmlns:m="http://schemas.openxmlformats.org/officeDocument/2006/math">
                    <m:r>
                      <a:rPr lang="en-US" b="1"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inicializa</m:t>
                    </m:r>
                    <m:r>
                      <a:rPr lang="en-US" dirty="0">
                        <a:latin typeface="Cambria Math" panose="02040503050406030204" pitchFamily="18" charset="0"/>
                        <a:ea typeface="Cambria Math" panose="02040503050406030204" pitchFamily="18" charset="0"/>
                      </a:rPr>
                      <m:t> </m:t>
                    </m:r>
                    <m:r>
                      <m:rPr>
                        <m:sty m:val="p"/>
                      </m:rPr>
                      <a:rPr lang="en-US" dirty="0">
                        <a:latin typeface="Cambria Math" panose="02040503050406030204" pitchFamily="18" charset="0"/>
                        <a:ea typeface="Cambria Math" panose="02040503050406030204" pitchFamily="18" charset="0"/>
                      </a:rPr>
                      <m:t>em</m:t>
                    </m:r>
                    <m:r>
                      <a:rPr lang="en-US"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um</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ponto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qualquer</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espa</m:t>
                    </m:r>
                    <m:r>
                      <a:rPr lang="pt-BR" dirty="0">
                        <a:latin typeface="Cambria Math" panose="02040503050406030204" pitchFamily="18" charset="0"/>
                        <a:ea typeface="Cambria Math" panose="02040503050406030204" pitchFamily="18" charset="0"/>
                      </a:rPr>
                      <m:t>ç</m:t>
                    </m:r>
                    <m:r>
                      <m:rPr>
                        <m:sty m:val="p"/>
                      </m:rPr>
                      <a:rPr lang="pt-BR" dirty="0">
                        <a:latin typeface="Cambria Math" panose="02040503050406030204" pitchFamily="18" charset="0"/>
                        <a:ea typeface="Cambria Math" panose="02040503050406030204" pitchFamily="18" charset="0"/>
                      </a:rPr>
                      <m: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de</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par</m:t>
                    </m:r>
                    <m:r>
                      <a:rPr lang="pt-BR" dirty="0">
                        <a:latin typeface="Cambria Math" panose="02040503050406030204" pitchFamily="18" charset="0"/>
                        <a:ea typeface="Cambria Math" panose="02040503050406030204" pitchFamily="18" charset="0"/>
                      </a:rPr>
                      <m:t>â</m:t>
                    </m:r>
                    <m:r>
                      <m:rPr>
                        <m:sty m:val="p"/>
                      </m:rPr>
                      <a:rPr lang="pt-BR" dirty="0">
                        <a:latin typeface="Cambria Math" panose="02040503050406030204" pitchFamily="18" charset="0"/>
                        <a:ea typeface="Cambria Math" panose="02040503050406030204" pitchFamily="18" charset="0"/>
                      </a:rPr>
                      <m:t>metros</m:t>
                    </m:r>
                  </m:oMath>
                </a14:m>
                <a:endParaRPr lang="pt-BR"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b="1">
                          <a:latin typeface="Cambria Math" panose="02040503050406030204" pitchFamily="18" charset="0"/>
                        </a:rPr>
                        <m:t>𝐥𝐨𝐨𝐩</m:t>
                      </m:r>
                      <m:r>
                        <a:rPr lang="pt-BR">
                          <a:latin typeface="Cambria Math" panose="02040503050406030204" pitchFamily="18" charset="0"/>
                        </a:rPr>
                        <m:t> </m:t>
                      </m:r>
                      <m:r>
                        <m:rPr>
                          <m:sty m:val="p"/>
                        </m:rPr>
                        <a:rPr lang="pt-BR">
                          <a:latin typeface="Cambria Math" panose="02040503050406030204" pitchFamily="18" charset="0"/>
                        </a:rPr>
                        <m:t>at</m:t>
                      </m:r>
                      <m:r>
                        <a:rPr lang="pt-BR">
                          <a:latin typeface="Cambria Math" panose="02040503050406030204" pitchFamily="18" charset="0"/>
                        </a:rPr>
                        <m:t>é </m:t>
                      </m:r>
                      <m:r>
                        <m:rPr>
                          <m:sty m:val="p"/>
                        </m:rPr>
                        <a:rPr lang="pt-BR">
                          <a:latin typeface="Cambria Math" panose="02040503050406030204" pitchFamily="18" charset="0"/>
                        </a:rPr>
                        <m:t>convergir</m:t>
                      </m:r>
                      <m:r>
                        <a:rPr lang="pt-BR" b="0" i="0" smtClean="0">
                          <a:latin typeface="Cambria Math" panose="02040503050406030204" pitchFamily="18" charset="0"/>
                        </a:rPr>
                        <m:t> </m:t>
                      </m:r>
                      <m:r>
                        <a:rPr lang="pt-BR" b="1" i="0" smtClean="0">
                          <a:latin typeface="Cambria Math" panose="02040503050406030204" pitchFamily="18" charset="0"/>
                        </a:rPr>
                        <m:t>𝐨𝐮</m:t>
                      </m:r>
                      <m:r>
                        <a:rPr lang="pt-BR" b="0" i="0" smtClean="0">
                          <a:latin typeface="Cambria Math" panose="02040503050406030204" pitchFamily="18" charset="0"/>
                        </a:rPr>
                        <m:t> </m:t>
                      </m:r>
                      <m:r>
                        <m:rPr>
                          <m:sty m:val="p"/>
                        </m:rPr>
                        <a:rPr lang="pt-BR" b="0" i="0" smtClean="0">
                          <a:latin typeface="Cambria Math" panose="02040503050406030204" pitchFamily="18" charset="0"/>
                        </a:rPr>
                        <m:t>atingir</m:t>
                      </m:r>
                      <m:r>
                        <a:rPr lang="pt-BR" b="0" i="0" smtClean="0">
                          <a:latin typeface="Cambria Math" panose="02040503050406030204" pitchFamily="18" charset="0"/>
                        </a:rPr>
                        <m:t> </m:t>
                      </m:r>
                      <m:r>
                        <m:rPr>
                          <m:sty m:val="p"/>
                        </m:rPr>
                        <a:rPr lang="pt-BR" b="0" i="0" smtClean="0">
                          <a:latin typeface="Cambria Math" panose="02040503050406030204" pitchFamily="18" charset="0"/>
                        </a:rPr>
                        <m:t>n</m:t>
                      </m:r>
                      <m:r>
                        <a:rPr lang="pt-BR" b="0" i="0" smtClean="0">
                          <a:latin typeface="Cambria Math" panose="02040503050406030204" pitchFamily="18" charset="0"/>
                        </a:rPr>
                        <m:t>ú</m:t>
                      </m:r>
                      <m:r>
                        <m:rPr>
                          <m:sty m:val="p"/>
                        </m:rPr>
                        <a:rPr lang="pt-BR" b="0" i="0" smtClean="0">
                          <a:latin typeface="Cambria Math" panose="02040503050406030204" pitchFamily="18" charset="0"/>
                        </a:rPr>
                        <m:t>mero</m:t>
                      </m:r>
                      <m:r>
                        <a:rPr lang="pt-BR" b="0" i="0" smtClean="0">
                          <a:latin typeface="Cambria Math" panose="02040503050406030204" pitchFamily="18" charset="0"/>
                        </a:rPr>
                        <m:t> </m:t>
                      </m:r>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é</m:t>
                      </m:r>
                      <m:r>
                        <m:rPr>
                          <m:sty m:val="p"/>
                        </m:rPr>
                        <a:rPr lang="pt-BR" b="0" i="0" smtClean="0">
                          <a:latin typeface="Cambria Math" panose="02040503050406030204" pitchFamily="18" charset="0"/>
                        </a:rPr>
                        <m:t>pocas</m:t>
                      </m:r>
                      <m:r>
                        <a:rPr lang="pt-BR">
                          <a:latin typeface="Cambria Math" panose="02040503050406030204" pitchFamily="18" charset="0"/>
                        </a:rPr>
                        <m:t> </m:t>
                      </m:r>
                      <m:r>
                        <a:rPr lang="pt-BR" b="1">
                          <a:latin typeface="Cambria Math" panose="02040503050406030204" pitchFamily="18" charset="0"/>
                        </a:rPr>
                        <m:t>𝐝𝐨</m:t>
                      </m:r>
                    </m:oMath>
                  </m:oMathPara>
                </a14:m>
                <a:endParaRPr lang="en-US" b="1" dirty="0"/>
              </a:p>
              <a:p>
                <a:r>
                  <a:rPr lang="en-US" dirty="0"/>
                  <a:t>	</a:t>
                </a:r>
                <a14:m>
                  <m:oMath xmlns:m="http://schemas.openxmlformats.org/officeDocument/2006/math">
                    <m:r>
                      <a:rPr lang="pt-BR" b="1">
                        <a:latin typeface="Cambria Math" panose="02040503050406030204" pitchFamily="18" charset="0"/>
                      </a:rPr>
                      <m:t>𝐟𝐨𝐫</m:t>
                    </m:r>
                    <m:r>
                      <a:rPr lang="pt-BR" b="1">
                        <a:latin typeface="Cambria Math" panose="02040503050406030204" pitchFamily="18" charset="0"/>
                      </a:rPr>
                      <m:t> </m:t>
                    </m:r>
                    <m:r>
                      <a:rPr lang="pt-BR" b="1">
                        <a:latin typeface="Cambria Math" panose="02040503050406030204" pitchFamily="18" charset="0"/>
                      </a:rPr>
                      <m:t>𝐞𝐚𝐜𝐡</m:t>
                    </m:r>
                    <m:r>
                      <a:rPr lang="pt-BR" b="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b="1">
                        <a:latin typeface="Cambria Math" panose="02040503050406030204" pitchFamily="18" charset="0"/>
                      </a:rPr>
                      <m:t>𝐢𝐧</m:t>
                    </m:r>
                    <m:r>
                      <a:rPr lang="pt-BR">
                        <a:latin typeface="Cambria Math" panose="02040503050406030204" pitchFamily="18" charset="0"/>
                      </a:rPr>
                      <m:t> </m:t>
                    </m:r>
                    <m:r>
                      <a:rPr lang="pt-BR" b="1" i="1">
                        <a:latin typeface="Cambria Math" panose="02040503050406030204" pitchFamily="18" charset="0"/>
                      </a:rPr>
                      <m:t>𝒂</m:t>
                    </m:r>
                    <m:r>
                      <a:rPr lang="pt-BR">
                        <a:latin typeface="Cambria Math" panose="02040503050406030204" pitchFamily="18" charset="0"/>
                      </a:rPr>
                      <m:t> </m:t>
                    </m:r>
                    <m:r>
                      <a:rPr lang="pt-BR" b="1">
                        <a:latin typeface="Cambria Math" panose="02040503050406030204" pitchFamily="18" charset="0"/>
                      </a:rPr>
                      <m:t>𝐝𝐨</m:t>
                    </m:r>
                  </m:oMath>
                </a14:m>
                <a:endParaRPr lang="en-US" b="1" dirty="0"/>
              </a:p>
              <a:p>
                <a:r>
                  <a:rPr lang="en-US" b="1"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smtClean="0">
                            <a:latin typeface="Cambria Math" panose="02040503050406030204" pitchFamily="18" charset="0"/>
                            <a:ea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den>
                    </m:f>
                  </m:oMath>
                </a14:m>
                <a:endParaRPr lang="nl-BE" dirty="0"/>
              </a:p>
            </p:txBody>
          </p:sp>
        </mc:Choice>
        <mc:Fallback xmlns="">
          <p:sp>
            <p:nvSpPr>
              <p:cNvPr id="4" name="Rectangle 3"/>
              <p:cNvSpPr>
                <a:spLocks noRot="1" noChangeAspect="1" noMove="1" noResize="1" noEditPoints="1" noAdjustHandles="1" noChangeArrowheads="1" noChangeShapeType="1" noTextEdit="1"/>
              </p:cNvSpPr>
              <p:nvPr/>
            </p:nvSpPr>
            <p:spPr>
              <a:xfrm>
                <a:off x="920392" y="2539239"/>
                <a:ext cx="6342580" cy="1407501"/>
              </a:xfrm>
              <a:prstGeom prst="rect">
                <a:avLst/>
              </a:prstGeom>
              <a:blipFill>
                <a:blip r:embed="rId4"/>
                <a:stretch>
                  <a:fillRect l="-288" r="-192"/>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838200" y="1572768"/>
                <a:ext cx="10946258" cy="8831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2000" dirty="0"/>
                  <a:t>O algoritmo inicializa os parâmetros, </a:t>
                </a:r>
                <a14:m>
                  <m:oMath xmlns:m="http://schemas.openxmlformats.org/officeDocument/2006/math">
                    <m:r>
                      <a:rPr lang="en-US" sz="2000" b="1" i="1" smtClean="0">
                        <a:latin typeface="Cambria Math" panose="02040503050406030204" pitchFamily="18" charset="0"/>
                      </a:rPr>
                      <m:t>𝒂</m:t>
                    </m:r>
                  </m:oMath>
                </a14:m>
                <a:r>
                  <a:rPr lang="pt-BR" sz="2000" dirty="0"/>
                  <a:t>, em um ponto aleatório do espaço de parâmetros e então, os atualiza na direção oposta ao do </a:t>
                </a:r>
                <a:r>
                  <a:rPr lang="pt-BR" sz="2000" b="1" i="1" dirty="0"/>
                  <a:t>gradiente</a:t>
                </a:r>
                <a:r>
                  <a:rPr lang="pt-BR" sz="2000" dirty="0"/>
                  <a:t> até que algum critério de convergência seja atingido, indicando que o mínimo local ou global da função de erro foi encontrado.</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200" y="1572768"/>
                <a:ext cx="10946258" cy="883103"/>
              </a:xfrm>
              <a:prstGeom prst="rect">
                <a:avLst/>
              </a:prstGeom>
              <a:blipFill>
                <a:blip r:embed="rId5"/>
                <a:stretch>
                  <a:fillRect l="-613" t="-9655" r="-613" b="-6207"/>
                </a:stretch>
              </a:blipFill>
            </p:spPr>
            <p:txBody>
              <a:bodyPr/>
              <a:lstStyle/>
              <a:p>
                <a:r>
                  <a:rPr lang="pt-BR">
                    <a:noFill/>
                  </a:rPr>
                  <a:t> </a:t>
                </a:r>
              </a:p>
            </p:txBody>
          </p:sp>
        </mc:Fallback>
      </mc:AlternateContent>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48773" r="2790" b="2308"/>
          <a:stretch/>
        </p:blipFill>
        <p:spPr>
          <a:xfrm>
            <a:off x="8302335" y="2410521"/>
            <a:ext cx="2860965" cy="1836301"/>
          </a:xfrm>
          <a:prstGeom prst="rect">
            <a:avLst/>
          </a:prstGeom>
        </p:spPr>
      </p:pic>
    </p:spTree>
    <p:extLst>
      <p:ext uri="{BB962C8B-B14F-4D97-AF65-F5344CB8AC3E}">
        <p14:creationId xmlns:p14="http://schemas.microsoft.com/office/powerpoint/2010/main" val="216378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9693221" y="3386725"/>
            <a:ext cx="1913563" cy="369332"/>
          </a:xfrm>
          <a:prstGeom prst="rect">
            <a:avLst/>
          </a:prstGeom>
          <a:noFill/>
        </p:spPr>
        <p:txBody>
          <a:bodyPr wrap="square" rtlCol="0">
            <a:spAutoFit/>
          </a:bodyPr>
          <a:lstStyle/>
          <a:p>
            <a:r>
              <a:rPr lang="pt-BR" dirty="0">
                <a:hlinkClick r:id="rId6"/>
              </a:rPr>
              <a:t>Exemplo 1 online</a:t>
            </a:r>
            <a:endParaRPr lang="pt-BR" dirty="0"/>
          </a:p>
        </p:txBody>
      </p:sp>
    </p:spTree>
    <p:extLst>
      <p:ext uri="{BB962C8B-B14F-4D97-AF65-F5344CB8AC3E}">
        <p14:creationId xmlns:p14="http://schemas.microsoft.com/office/powerpoint/2010/main" val="237725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734291" y="2916814"/>
            <a:ext cx="2802625" cy="2618510"/>
          </a:xfrm>
          <a:prstGeom prst="rect">
            <a:avLst/>
          </a:prstGeom>
        </p:spPr>
      </p:pic>
      <p:pic>
        <p:nvPicPr>
          <p:cNvPr id="6" name="Picture 5"/>
          <p:cNvPicPr>
            <a:picLocks noChangeAspect="1"/>
          </p:cNvPicPr>
          <p:nvPr/>
        </p:nvPicPr>
        <p:blipFill>
          <a:blip r:embed="rId4"/>
          <a:stretch>
            <a:fillRect/>
          </a:stretch>
        </p:blipFill>
        <p:spPr>
          <a:xfrm>
            <a:off x="4067320" y="3304309"/>
            <a:ext cx="2427575" cy="1616587"/>
          </a:xfrm>
          <a:prstGeom prst="rect">
            <a:avLst/>
          </a:prstGeom>
        </p:spPr>
      </p:pic>
      <p:pic>
        <p:nvPicPr>
          <p:cNvPr id="7" name="Picture 6"/>
          <p:cNvPicPr>
            <a:picLocks noChangeAspect="1"/>
          </p:cNvPicPr>
          <p:nvPr/>
        </p:nvPicPr>
        <p:blipFill>
          <a:blip r:embed="rId5"/>
          <a:stretch>
            <a:fillRect/>
          </a:stretch>
        </p:blipFill>
        <p:spPr>
          <a:xfrm>
            <a:off x="6640080" y="3312904"/>
            <a:ext cx="2143990" cy="1607992"/>
          </a:xfrm>
          <a:prstGeom prst="rect">
            <a:avLst/>
          </a:prstGeom>
        </p:spPr>
      </p:pic>
      <p:pic>
        <p:nvPicPr>
          <p:cNvPr id="8" name="Picture 7"/>
          <p:cNvPicPr>
            <a:picLocks noChangeAspect="1"/>
          </p:cNvPicPr>
          <p:nvPr/>
        </p:nvPicPr>
        <p:blipFill>
          <a:blip r:embed="rId6"/>
          <a:stretch>
            <a:fillRect/>
          </a:stretch>
        </p:blipFill>
        <p:spPr>
          <a:xfrm>
            <a:off x="8929255" y="3304309"/>
            <a:ext cx="2858652" cy="1607992"/>
          </a:xfrm>
          <a:prstGeom prst="rect">
            <a:avLst/>
          </a:prstGeom>
        </p:spPr>
      </p:pic>
      <p:sp>
        <p:nvSpPr>
          <p:cNvPr id="9" name="Content Placeholder 2"/>
          <p:cNvSpPr>
            <a:spLocks noGrp="1"/>
          </p:cNvSpPr>
          <p:nvPr>
            <p:ph idx="1"/>
          </p:nvPr>
        </p:nvSpPr>
        <p:spPr>
          <a:xfrm>
            <a:off x="838200" y="1825624"/>
            <a:ext cx="10515600" cy="1073439"/>
          </a:xfrm>
        </p:spPr>
        <p:txBody>
          <a:bodyPr>
            <a:normAutofit/>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distância e a atenuação?</a:t>
            </a:r>
          </a:p>
          <a:p>
            <a:r>
              <a:rPr lang="pt-BR" dirty="0"/>
              <a:t>Ou entre a área de uma casa e seu valor?</a:t>
            </a:r>
          </a:p>
        </p:txBody>
      </p:sp>
      <p:sp>
        <p:nvSpPr>
          <p:cNvPr id="3" name="TextBox 2"/>
          <p:cNvSpPr txBox="1"/>
          <p:nvPr/>
        </p:nvSpPr>
        <p:spPr>
          <a:xfrm>
            <a:off x="4067321" y="507358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6640080" y="509366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929255" y="5093663"/>
            <a:ext cx="2858651" cy="369332"/>
          </a:xfrm>
          <a:prstGeom prst="rect">
            <a:avLst/>
          </a:prstGeom>
          <a:noFill/>
        </p:spPr>
        <p:txBody>
          <a:bodyPr wrap="square" rtlCol="0">
            <a:spAutoFit/>
          </a:bodyPr>
          <a:lstStyle/>
          <a:p>
            <a:pPr algn="ctr"/>
            <a:r>
              <a:rPr lang="pt-BR" dirty="0"/>
              <a:t>???</a:t>
            </a:r>
          </a:p>
        </p:txBody>
      </p:sp>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9693221" y="3386725"/>
            <a:ext cx="1913563" cy="369332"/>
          </a:xfrm>
          <a:prstGeom prst="rect">
            <a:avLst/>
          </a:prstGeom>
          <a:noFill/>
        </p:spPr>
        <p:txBody>
          <a:bodyPr wrap="square" rtlCol="0">
            <a:spAutoFit/>
          </a:bodyPr>
          <a:lstStyle/>
          <a:p>
            <a:r>
              <a:rPr lang="pt-BR" dirty="0">
                <a:hlinkClick r:id="rId7"/>
              </a:rPr>
              <a:t>Exemplo 2 online</a:t>
            </a:r>
            <a:endParaRPr lang="pt-BR" dirty="0"/>
          </a:p>
        </p:txBody>
      </p:sp>
    </p:spTree>
    <p:extLst>
      <p:ext uri="{BB962C8B-B14F-4D97-AF65-F5344CB8AC3E}">
        <p14:creationId xmlns:p14="http://schemas.microsoft.com/office/powerpoint/2010/main" val="196595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4392295"/>
              </a:xfrm>
            </p:spPr>
            <p:txBody>
              <a:bodyPr>
                <a:normAutofit fontScale="77500" lnSpcReduction="20000"/>
              </a:bodyPr>
              <a:lstStyle/>
              <a:p>
                <a:pPr marL="0" indent="0">
                  <a:buNone/>
                </a:pPr>
                <a:r>
                  <a:rPr lang="en-US" dirty="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a:p>
              <a:p>
                <a:pPr marL="0" indent="0">
                  <a:buNone/>
                </a:pPr>
                <a:endParaRPr lang="nl-BE" dirty="0"/>
              </a:p>
              <a:p>
                <a:pPr marL="0" indent="0">
                  <a:buNone/>
                </a:pPr>
                <a:r>
                  <a:rPr lang="nl-BE" dirty="0" err="1">
                    <a:hlinkClick r:id="rId3"/>
                  </a:rPr>
                  <a:t>Exemplo</a:t>
                </a:r>
                <a:r>
                  <a:rPr lang="nl-BE" dirty="0">
                    <a:hlinkClick r:id="rId3"/>
                  </a:rPr>
                  <a:t> 3 online</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4392295"/>
              </a:xfrm>
              <a:blipFill>
                <a:blip r:embed="rId4"/>
                <a:stretch>
                  <a:fillRect l="-736" t="-2774" b="-2358"/>
                </a:stretch>
              </a:blipFill>
            </p:spPr>
            <p:txBody>
              <a:bodyPr/>
              <a:lstStyle/>
              <a:p>
                <a:r>
                  <a:rPr lang="pt-BR">
                    <a:noFill/>
                  </a:rPr>
                  <a:t> </a:t>
                </a:r>
              </a:p>
            </p:txBody>
          </p:sp>
        </mc:Fallback>
      </mc:AlternateContent>
    </p:spTree>
    <p:extLst>
      <p:ext uri="{BB962C8B-B14F-4D97-AF65-F5344CB8AC3E}">
        <p14:creationId xmlns:p14="http://schemas.microsoft.com/office/powerpoint/2010/main" val="170626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Espaço de Busca dos Parâmetros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27080" cy="2800935"/>
              </a:xfrm>
            </p:spPr>
            <p:txBody>
              <a:bodyPr>
                <a:normAutofit fontScale="85000" lnSpcReduction="20000"/>
              </a:bodyPr>
              <a:lstStyle/>
              <a:p>
                <a:r>
                  <a:rPr lang="pt-BR" dirty="0"/>
                  <a:t>Treinar 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a:t>É uma procura no </a:t>
                </a:r>
                <a:r>
                  <a:rPr lang="pt-BR" b="1" i="1" dirty="0"/>
                  <a:t>espaço de parâmetros do modelo</a:t>
                </a:r>
                <a:r>
                  <a:rPr lang="pt-BR" dirty="0"/>
                  <a:t>: é o espaço formado por todas as possíveis combinações de pesos.</a:t>
                </a:r>
              </a:p>
              <a:p>
                <a:r>
                  <a:rPr lang="pt-BR" dirty="0"/>
                  <a:t>Quanto mais parâmetros um modelo tem, mais dimensões o espaço de parâmetros terá e mais difícil será a pesquisa. </a:t>
                </a:r>
              </a:p>
              <a:p>
                <a:pPr lvl="1"/>
                <a:r>
                  <a:rPr lang="pt-BR" b="1" dirty="0"/>
                  <a:t>Exemplo</a:t>
                </a:r>
                <a:r>
                  <a:rPr lang="pt-BR" dirty="0"/>
                  <a:t>: Encontrar os pesos de 300 atributos significa um espaço com 300 dimensões.</a:t>
                </a:r>
              </a:p>
              <a:p>
                <a:r>
                  <a:rPr lang="pt-BR" dirty="0"/>
                  <a:t>No caso da regressão linear, a procura é mais simples pois o ponto ótimo está sempre no fundo do “vale” ou da “tigela”.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27080" cy="2800935"/>
              </a:xfrm>
              <a:blipFill rotWithShape="0">
                <a:blip r:embed="rId3"/>
                <a:stretch>
                  <a:fillRect l="-781" t="-5000" b="-52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3190" b="6047"/>
          <a:stretch/>
        </p:blipFill>
        <p:spPr>
          <a:xfrm>
            <a:off x="2680855" y="4491623"/>
            <a:ext cx="2965248" cy="2354921"/>
          </a:xfrm>
          <a:prstGeom prst="rect">
            <a:avLst/>
          </a:prstGeom>
        </p:spPr>
      </p:pic>
      <p:pic>
        <p:nvPicPr>
          <p:cNvPr id="6" name="Picture 5"/>
          <p:cNvPicPr>
            <a:picLocks noChangeAspect="1"/>
          </p:cNvPicPr>
          <p:nvPr/>
        </p:nvPicPr>
        <p:blipFill rotWithShape="1">
          <a:blip r:embed="rId5"/>
          <a:srcRect t="3505" b="3796"/>
          <a:stretch/>
        </p:blipFill>
        <p:spPr>
          <a:xfrm>
            <a:off x="6541934" y="4494772"/>
            <a:ext cx="2913585" cy="2363228"/>
          </a:xfrm>
          <a:prstGeom prst="rect">
            <a:avLst/>
          </a:prstGeom>
        </p:spPr>
      </p:pic>
    </p:spTree>
    <p:extLst>
      <p:ext uri="{BB962C8B-B14F-4D97-AF65-F5344CB8AC3E}">
        <p14:creationId xmlns:p14="http://schemas.microsoft.com/office/powerpoint/2010/main" val="2016547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069782" cy="2372156"/>
              </a:xfrm>
            </p:spPr>
            <p:txBody>
              <a:bodyPr>
                <a:normAutofit fontScale="92500" lnSpcReduction="10000"/>
              </a:bodyPr>
              <a:lstStyle/>
              <a:p>
                <a:r>
                  <a:rPr lang="pt-BR" dirty="0"/>
                  <a:t>Enquanto a direção para o mínimo é determinada pelo vetor gradiente da função de erro, o </a:t>
                </a:r>
                <a:r>
                  <a:rPr lang="pt-BR" b="1" i="1" dirty="0"/>
                  <a:t>passo de aprendizagem</a:t>
                </a:r>
                <a:r>
                  <a:rPr lang="pt-BR" dirty="0"/>
                  <a:t> determina o quão grande o 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069782" cy="2372156"/>
              </a:xfrm>
              <a:blipFill rotWithShape="0">
                <a:blip r:embed="rId3"/>
                <a:stretch>
                  <a:fillRect l="-882" t="-5141"/>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t="1995" b="3313"/>
          <a:stretch/>
        </p:blipFill>
        <p:spPr>
          <a:xfrm>
            <a:off x="4125042" y="3791712"/>
            <a:ext cx="3700687" cy="3066288"/>
          </a:xfrm>
          <a:prstGeom prst="rect">
            <a:avLst/>
          </a:prstGeom>
        </p:spPr>
      </p:pic>
      <p:pic>
        <p:nvPicPr>
          <p:cNvPr id="7" name="Picture 6"/>
          <p:cNvPicPr>
            <a:picLocks noChangeAspect="1"/>
          </p:cNvPicPr>
          <p:nvPr/>
        </p:nvPicPr>
        <p:blipFill rotWithShape="1">
          <a:blip r:embed="rId5"/>
          <a:srcRect t="3190" b="6047"/>
          <a:stretch/>
        </p:blipFill>
        <p:spPr>
          <a:xfrm>
            <a:off x="418467" y="3791712"/>
            <a:ext cx="3856032" cy="3062358"/>
          </a:xfrm>
          <a:prstGeom prst="rect">
            <a:avLst/>
          </a:prstGeom>
        </p:spPr>
      </p:pic>
      <p:sp>
        <p:nvSpPr>
          <p:cNvPr id="4" name="Rectangle 3"/>
          <p:cNvSpPr/>
          <p:nvPr/>
        </p:nvSpPr>
        <p:spPr>
          <a:xfrm>
            <a:off x="7551526" y="4873682"/>
            <a:ext cx="4630659" cy="584775"/>
          </a:xfrm>
          <a:prstGeom prst="rect">
            <a:avLst/>
          </a:prstGeom>
        </p:spPr>
        <p:txBody>
          <a:bodyPr wrap="square">
            <a:spAutoFit/>
          </a:bodyPr>
          <a:lstStyle/>
          <a:p>
            <a:r>
              <a:rPr lang="nl-BE" sz="1600" dirty="0">
                <a:hlinkClick r:id="rId6"/>
              </a:rPr>
              <a:t>Exemplo 4 online</a:t>
            </a:r>
            <a:endParaRPr lang="nl-BE" sz="1600" dirty="0"/>
          </a:p>
          <a:p>
            <a:r>
              <a:rPr lang="pt-BR" sz="1600" dirty="0"/>
              <a:t>linear_regression_selecting_the_learning_rate.ipynb</a:t>
            </a:r>
          </a:p>
        </p:txBody>
      </p:sp>
    </p:spTree>
    <p:extLst>
      <p:ext uri="{BB962C8B-B14F-4D97-AF65-F5344CB8AC3E}">
        <p14:creationId xmlns:p14="http://schemas.microsoft.com/office/powerpoint/2010/main" val="133695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825625"/>
            <a:ext cx="10841782" cy="1970017"/>
          </a:xfrm>
        </p:spPr>
        <p:txBody>
          <a:bodyPr>
            <a:normAutofit fontScale="850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divergindo.</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10903527" cy="2174729"/>
          </a:xfrm>
        </p:spPr>
        <p:txBody>
          <a:bodyPr>
            <a:normAutofit fontScale="85000" lnSpcReduction="20000"/>
          </a:bodyPr>
          <a:lstStyle/>
          <a:p>
            <a:pPr algn="just"/>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descida do gradiente de forma </a:t>
            </a:r>
            <a:r>
              <a:rPr lang="pt-BR" b="1" i="1" dirty="0"/>
              <a:t>estável</a:t>
            </a:r>
            <a:r>
              <a:rPr lang="pt-BR" dirty="0"/>
              <a:t> (ou seja, acelere a convergência).</a:t>
            </a:r>
          </a:p>
          <a:p>
            <a:pPr algn="just"/>
            <a:r>
              <a:rPr lang="pt-BR" dirty="0"/>
              <a:t>Exemplo abaixo converge para o mínimo local em apenas 3 iterações.</a:t>
            </a:r>
          </a:p>
          <a:p>
            <a:pPr algn="just"/>
            <a:r>
              <a:rPr lang="pt-BR" b="1" dirty="0"/>
              <a:t>OBS</a:t>
            </a:r>
            <a:r>
              <a:rPr lang="pt-BR" dirty="0"/>
              <a:t>.: Passos largos durante as iterações iniciais e curtos conforme o algoritmo se aproxima do mínimo podem acelerar a convergência (esquemas de variação  programada do passo de aprendizagem). </a:t>
            </a:r>
            <a:endParaRPr lang="nl-BE" dirty="0"/>
          </a:p>
        </p:txBody>
      </p:sp>
      <p:pic>
        <p:nvPicPr>
          <p:cNvPr id="8" name="Picture 7"/>
          <p:cNvPicPr>
            <a:picLocks noChangeAspect="1"/>
          </p:cNvPicPr>
          <p:nvPr/>
        </p:nvPicPr>
        <p:blipFill rotWithShape="1">
          <a:blip r:embed="rId3"/>
          <a:srcRect t="3190" b="6047"/>
          <a:stretch/>
        </p:blipFill>
        <p:spPr>
          <a:xfrm>
            <a:off x="2325188" y="3730768"/>
            <a:ext cx="3937719" cy="3127232"/>
          </a:xfrm>
          <a:prstGeom prst="rect">
            <a:avLst/>
          </a:prstGeom>
        </p:spPr>
      </p:pic>
      <p:pic>
        <p:nvPicPr>
          <p:cNvPr id="6" name="Picture 5"/>
          <p:cNvPicPr>
            <a:picLocks noChangeAspect="1"/>
          </p:cNvPicPr>
          <p:nvPr/>
        </p:nvPicPr>
        <p:blipFill rotWithShape="1">
          <a:blip r:embed="rId4"/>
          <a:srcRect t="3505" b="3796"/>
          <a:stretch/>
        </p:blipFill>
        <p:spPr>
          <a:xfrm>
            <a:off x="6244774" y="3731192"/>
            <a:ext cx="3869113" cy="3138264"/>
          </a:xfrm>
          <a:prstGeom prst="rect">
            <a:avLst/>
          </a:prstGeom>
        </p:spPr>
      </p:pic>
    </p:spTree>
    <p:extLst>
      <p:ext uri="{BB962C8B-B14F-4D97-AF65-F5344CB8AC3E}">
        <p14:creationId xmlns:p14="http://schemas.microsoft.com/office/powerpoint/2010/main" val="136818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6292"/>
                <a:ext cx="11180815" cy="3298118"/>
              </a:xfrm>
            </p:spPr>
            <p:txBody>
              <a:bodyPr>
                <a:normAutofit fontScale="92500" lnSpcReduction="20000"/>
              </a:bodyPr>
              <a:lstStyle/>
              <a:p>
                <a:pPr marL="0" indent="0">
                  <a:buNone/>
                </a:pPr>
                <a:r>
                  <a:rPr lang="pt-BR" dirty="0"/>
                  <a:t>Uma das maneiras de se </a:t>
                </a:r>
                <a:r>
                  <a:rPr lang="pt-BR" b="1" i="1" dirty="0"/>
                  <a:t>depurar</a:t>
                </a:r>
                <a:r>
                  <a:rPr lang="pt-BR" dirty="0"/>
                  <a:t> (principalemnte quando não é possível se plotar o gráfico de contorno) o algoritmo do </a:t>
                </a:r>
                <a:r>
                  <a:rPr lang="pt-BR" b="1" i="1" dirty="0"/>
                  <a:t>gradiente descendente </a:t>
                </a:r>
                <a:r>
                  <a:rPr lang="pt-BR" dirty="0"/>
                  <a:t>é plotar o gráfico da função de custo em função do número de épocas/iterações.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6292"/>
                <a:ext cx="11180815" cy="3298118"/>
              </a:xfrm>
              <a:blipFill rotWithShape="0">
                <a:blip r:embed="rId3"/>
                <a:stretch>
                  <a:fillRect l="-981" t="-4621" r="-1418" b="-25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5"/>
            <a:ext cx="10896600" cy="3301711"/>
          </a:xfrm>
        </p:spPr>
        <p:txBody>
          <a:bodyPr>
            <a:normAutofit fontScale="77500" lnSpcReduction="20000"/>
          </a:bodyPr>
          <a:lstStyle/>
          <a:p>
            <a:pPr algn="just"/>
            <a:r>
              <a:rPr lang="pt-BR" dirty="0"/>
              <a:t>A superfície de funções de erro utilizando o </a:t>
            </a:r>
            <a:r>
              <a:rPr lang="pt-BR" b="1" i="1" dirty="0"/>
              <a:t>erro quadrático médio </a:t>
            </a:r>
            <a:r>
              <a:rPr lang="pt-BR" dirty="0"/>
              <a:t>para modelos de regressão linear, são sempre </a:t>
            </a:r>
            <a:r>
              <a:rPr lang="pt-BR" b="1" i="1" dirty="0"/>
              <a:t>funções convexas</a:t>
            </a:r>
            <a:r>
              <a:rPr lang="pt-BR" dirty="0"/>
              <a:t>,</a:t>
            </a:r>
            <a:r>
              <a:rPr lang="pt-BR" b="1" i="1" dirty="0"/>
              <a:t> </a:t>
            </a:r>
            <a:r>
              <a:rPr lang="pt-BR" dirty="0"/>
              <a:t>se assemelhando a um vale ou a uma tigela.</a:t>
            </a:r>
          </a:p>
          <a:p>
            <a:pPr lvl="1" algn="just">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lgn="just">
              <a:buFont typeface="Courier New" panose="02070309020205020404" pitchFamily="49" charset="0"/>
              <a:buChar char="o"/>
            </a:pPr>
            <a:r>
              <a:rPr lang="pt-BR" b="1" dirty="0"/>
              <a:t>Consequência</a:t>
            </a:r>
            <a:r>
              <a:rPr lang="pt-BR" dirty="0"/>
              <a:t>: o gradiente descendente garantidamente se aproxima do mínimo global (dado que você espere tempo suficiente e que o </a:t>
            </a:r>
            <a:r>
              <a:rPr lang="pt-BR" b="1" i="1" dirty="0"/>
              <a:t>passo de aprendizagem</a:t>
            </a:r>
            <a:r>
              <a:rPr lang="pt-BR" dirty="0"/>
              <a:t> não seja grande demais).</a:t>
            </a:r>
          </a:p>
          <a:p>
            <a:pPr algn="just"/>
            <a:r>
              <a:rPr lang="pt-BR" dirty="0"/>
              <a:t>Porém, nem todas as superfícies de erro se parecem com vales ou tigelas, ou seja, são convexas. Algumas podem ter vários mínimos locais, platôs, e todo tipo de “terreno irregular”, dificultando a convergência para o mínimo global.</a:t>
            </a:r>
          </a:p>
          <a:p>
            <a:pPr algn="just"/>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3980435" y="4499263"/>
            <a:ext cx="4080313" cy="2286000"/>
          </a:xfrm>
          <a:prstGeom prst="rect">
            <a:avLst/>
          </a:prstGeom>
        </p:spPr>
      </p:pic>
    </p:spTree>
    <p:extLst>
      <p:ext uri="{BB962C8B-B14F-4D97-AF65-F5344CB8AC3E}">
        <p14:creationId xmlns:p14="http://schemas.microsoft.com/office/powerpoint/2010/main" val="678066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199" y="1571625"/>
            <a:ext cx="11152909" cy="3000375"/>
          </a:xfrm>
        </p:spPr>
        <p:txBody>
          <a:bodyPr>
            <a:normAutofit fontScale="85000" lnSpcReduction="20000"/>
          </a:bodyPr>
          <a:lstStyle/>
          <a:p>
            <a:pPr algn="just"/>
            <a:r>
              <a:rPr lang="pt-BR" dirty="0"/>
              <a:t>A figura mostra dois dos principais desafios encontrados pelo algortimo do Gradiente Descente: </a:t>
            </a:r>
          </a:p>
          <a:p>
            <a:pPr lvl="1" algn="just"/>
            <a:r>
              <a:rPr lang="pt-BR" dirty="0"/>
              <a:t>Se a inicialização aleatória dos pesos iniciar o algoritmo à esquerda, ele convergirá para um mínimo local, que não é tão bom quanto o mínimo global. </a:t>
            </a:r>
          </a:p>
          <a:p>
            <a:pPr lvl="1" algn="just"/>
            <a:r>
              <a:rPr lang="pt-BR" dirty="0"/>
              <a:t>Se começar à direita, levará muito tempo para atravessar o platô (gradiente 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4040654" y="4384964"/>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se torne instável (oscilação).</a:t>
            </a:r>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2868295"/>
              </a:xfrm>
            </p:spPr>
            <p:txBody>
              <a:bodyPr>
                <a:normAutofit fontScale="92500" lnSpcReduction="20000"/>
              </a:bodyPr>
              <a:lstStyle/>
              <a:p>
                <a:r>
                  <a:rPr lang="pt-BR" dirty="0"/>
                  <a:t>Um dos mais, se não o mais, comum/conhecido algoritmo de aprendizado de máquina.</a:t>
                </a:r>
              </a:p>
              <a:p>
                <a:r>
                  <a:rPr lang="pt-BR" dirty="0"/>
                  <a:t>Vai nos dar vários </a:t>
                </a:r>
                <a:r>
                  <a:rPr lang="pt-BR" i="1" dirty="0"/>
                  <a:t>insights (</a:t>
                </a:r>
                <a:r>
                  <a:rPr lang="pt-BR" dirty="0"/>
                  <a:t>i.e., intuições</a:t>
                </a:r>
                <a:r>
                  <a:rPr lang="pt-BR" i="1" dirty="0"/>
                  <a:t>)</a:t>
                </a:r>
                <a:r>
                  <a:rPr lang="pt-BR" dirty="0"/>
                  <a:t> importantes para o entendimento de outros algoritmos mais complexos.</a:t>
                </a:r>
              </a:p>
              <a:p>
                <a:r>
                  <a:rPr lang="pt-BR" b="1" dirty="0"/>
                  <a:t>Regressão</a:t>
                </a:r>
                <a:r>
                  <a:rPr lang="pt-BR" dirty="0"/>
                  <a:t>: termo cunhado no século 19 para descrever fenômeno onde altura de descendentes de ancestrais altos tendem a </a:t>
                </a:r>
                <a:r>
                  <a:rPr lang="pt-BR" i="1" dirty="0"/>
                  <a:t>regredir</a:t>
                </a:r>
                <a:r>
                  <a:rPr lang="pt-BR" dirty="0"/>
                  <a:t> para a média.</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a:t>, que mapeie as variáveis de entrada </a:t>
                </a:r>
                <a14:m>
                  <m:oMath xmlns:m="http://schemas.openxmlformats.org/officeDocument/2006/math">
                    <m:r>
                      <a:rPr lang="pt-BR" b="0" i="1" smtClean="0">
                        <a:latin typeface="Cambria Math" panose="02040503050406030204" pitchFamily="18" charset="0"/>
                      </a:rPr>
                      <m:t>𝑥</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2868295"/>
              </a:xfrm>
              <a:blipFill>
                <a:blip r:embed="rId3"/>
                <a:stretch>
                  <a:fillRect l="-928" t="-5308" r="-638"/>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4608576" y="4613801"/>
            <a:ext cx="2730626" cy="2244199"/>
          </a:xfrm>
          <a:prstGeom prst="rect">
            <a:avLst/>
          </a:prstGeom>
        </p:spPr>
      </p:pic>
    </p:spTree>
    <p:extLst>
      <p:ext uri="{BB962C8B-B14F-4D97-AF65-F5344CB8AC3E}">
        <p14:creationId xmlns:p14="http://schemas.microsoft.com/office/powerpoint/2010/main" val="3671720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o ajuste do passo de aprendizado é feito através de tentativa e erro 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parâmetro do 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Estocástico</a:t>
                </a:r>
                <a:r>
                  <a:rPr lang="pt-BR" dirty="0"/>
                  <a:t>: 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Tree>
    <p:extLst>
      <p:ext uri="{BB962C8B-B14F-4D97-AF65-F5344CB8AC3E}">
        <p14:creationId xmlns:p14="http://schemas.microsoft.com/office/powerpoint/2010/main" val="3811735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objetivo</a:t>
            </a: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por 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8059451" y="5197452"/>
            <a:ext cx="4132549" cy="369332"/>
          </a:xfrm>
          <a:prstGeom prst="rect">
            <a:avLst/>
          </a:prstGeom>
          <a:noFill/>
        </p:spPr>
        <p:txBody>
          <a:bodyPr wrap="square" rtlCol="0">
            <a:spAutoFit/>
          </a:bodyPr>
          <a:lstStyle/>
          <a:p>
            <a:pPr algn="ctr"/>
            <a:r>
              <a:rPr lang="pt-BR" dirty="0">
                <a:hlinkClick r:id="rId6"/>
              </a:rPr>
              <a:t>Exemplo Batch GD</a:t>
            </a:r>
            <a:endParaRPr lang="pt-BR" dirty="0"/>
          </a:p>
        </p:txBody>
      </p:sp>
    </p:spTree>
    <p:extLst>
      <p:ext uri="{BB962C8B-B14F-4D97-AF65-F5344CB8AC3E}">
        <p14:creationId xmlns:p14="http://schemas.microsoft.com/office/powerpoint/2010/main" val="231517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34759"/>
                <a:ext cx="7988532" cy="2023241"/>
              </a:xfrm>
            </p:spPr>
            <p:txBody>
              <a:bodyPr>
                <a:normAutofit fontScale="62500" lnSpcReduction="20000"/>
              </a:bodyPr>
              <a:lstStyle/>
              <a:p>
                <a:r>
                  <a:rPr lang="pt-BR" sz="2000" dirty="0"/>
                  <a:t>Devido à sua natureza estocástica, não apresenta um caminho regular/direto para o mínimo, mudando de direção várias vezes.</a:t>
                </a:r>
              </a:p>
              <a:p>
                <a:r>
                  <a:rPr lang="pt-BR" sz="2000" dirty="0"/>
                  <a:t>O algoritmo não diminui suavemente até atingir o mínimo, fica “</a:t>
                </a:r>
                <a:r>
                  <a:rPr lang="pt-BR" sz="2000" i="1" dirty="0"/>
                  <a:t>oscilando</a:t>
                </a:r>
                <a:r>
                  <a:rPr lang="pt-BR" sz="2000" dirty="0"/>
                  <a:t>” ou “</a:t>
                </a:r>
                <a:r>
                  <a:rPr lang="pt-BR" sz="2000" i="1" dirty="0"/>
                  <a:t>ricocheteando</a:t>
                </a:r>
                <a:r>
                  <a:rPr lang="pt-BR" sz="2000" dirty="0"/>
                  <a:t>” em torno dele.</a:t>
                </a:r>
              </a:p>
              <a:p>
                <a:r>
                  <a:rPr lang="pt-BR" sz="2000" dirty="0"/>
                  <a:t>Quando o algoritmo para, os valores finais dos parâmetros são bons, mas não são ótimos.</a:t>
                </a:r>
              </a:p>
              <a:p>
                <a:r>
                  <a:rPr lang="pt-BR" sz="2000" dirty="0"/>
                  <a:t>A convergência ocorre apenas na média.</a:t>
                </a:r>
              </a:p>
              <a:p>
                <a:r>
                  <a:rPr lang="pt-BR" sz="2000" dirty="0"/>
                  <a:t>Tempo de treinamento é menor, nesse caso, com apenas uma época o algoritmo já se aproxima do ponto ótimo.</a:t>
                </a:r>
              </a:p>
              <a:p>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34759"/>
                <a:ext cx="7988532" cy="2023241"/>
              </a:xfrm>
              <a:blipFill rotWithShape="0">
                <a:blip r:embed="rId3"/>
                <a:stretch>
                  <a:fillRect t="-2711"/>
                </a:stretch>
              </a:blipFill>
            </p:spPr>
            <p:txBody>
              <a:bodyPr/>
              <a:lstStyle/>
              <a:p>
                <a:r>
                  <a:rPr lang="pt-BR">
                    <a:noFill/>
                  </a:rPr>
                  <a:t> </a:t>
                </a:r>
              </a:p>
            </p:txBody>
          </p:sp>
        </mc:Fallback>
      </mc:AlternateContent>
      <p:sp>
        <p:nvSpPr>
          <p:cNvPr id="4" name="Rectangle 3"/>
          <p:cNvSpPr/>
          <p:nvPr/>
        </p:nvSpPr>
        <p:spPr>
          <a:xfrm>
            <a:off x="838199" y="156456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8" name="Picture 7"/>
          <p:cNvPicPr>
            <a:picLocks noChangeAspect="1"/>
          </p:cNvPicPr>
          <p:nvPr/>
        </p:nvPicPr>
        <p:blipFill rotWithShape="1">
          <a:blip r:embed="rId4"/>
          <a:srcRect l="19299" t="14327" r="8364" b="9474"/>
          <a:stretch/>
        </p:blipFill>
        <p:spPr>
          <a:xfrm>
            <a:off x="4391227" y="1079663"/>
            <a:ext cx="3040007" cy="3202254"/>
          </a:xfrm>
          <a:prstGeom prst="rect">
            <a:avLst/>
          </a:prstGeom>
        </p:spPr>
      </p:pic>
      <p:pic>
        <p:nvPicPr>
          <p:cNvPr id="9" name="Picture 8"/>
          <p:cNvPicPr>
            <a:picLocks noChangeAspect="1"/>
          </p:cNvPicPr>
          <p:nvPr/>
        </p:nvPicPr>
        <p:blipFill rotWithShape="1">
          <a:blip r:embed="rId5"/>
          <a:srcRect l="3536" t="8173" r="9081" b="3809"/>
          <a:stretch/>
        </p:blipFill>
        <p:spPr>
          <a:xfrm>
            <a:off x="8088213" y="1079662"/>
            <a:ext cx="3179163" cy="3202255"/>
          </a:xfrm>
          <a:prstGeom prst="rect">
            <a:avLst/>
          </a:prstGeom>
        </p:spPr>
      </p:pic>
      <p:sp>
        <p:nvSpPr>
          <p:cNvPr id="7" name="TextBox 6"/>
          <p:cNvSpPr txBox="1"/>
          <p:nvPr/>
        </p:nvSpPr>
        <p:spPr>
          <a:xfrm>
            <a:off x="6511225" y="4281917"/>
            <a:ext cx="2742503" cy="369332"/>
          </a:xfrm>
          <a:prstGeom prst="rect">
            <a:avLst/>
          </a:prstGeom>
          <a:noFill/>
        </p:spPr>
        <p:txBody>
          <a:bodyPr wrap="square" rtlCol="0">
            <a:spAutoFit/>
          </a:bodyPr>
          <a:lstStyle/>
          <a:p>
            <a:r>
              <a:rPr lang="pt-BR" dirty="0">
                <a:hlinkClick r:id="rId6"/>
              </a:rPr>
              <a:t>Exemplo GD estocástico</a:t>
            </a:r>
            <a:endParaRPr lang="pt-BR" dirty="0"/>
          </a:p>
        </p:txBody>
      </p:sp>
    </p:spTree>
    <p:extLst>
      <p:ext uri="{BB962C8B-B14F-4D97-AF65-F5344CB8AC3E}">
        <p14:creationId xmlns:p14="http://schemas.microsoft.com/office/powerpoint/2010/main" val="406080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838200" y="1552353"/>
                <a:ext cx="10751288" cy="2080863"/>
              </a:xfrm>
            </p:spPr>
            <p:txBody>
              <a:bodyPr>
                <a:normAutofit lnSpcReduction="10000"/>
              </a:bodyPr>
              <a:lstStyle/>
              <a:p>
                <a:r>
                  <a:rPr lang="pt-BR" dirty="0"/>
                  <a:t>Dado que você tenha entradas (features/exemplos), </a:t>
                </a:r>
                <a:r>
                  <a:rPr lang="pt-BR" b="1" i="1" dirty="0"/>
                  <a:t>x</a:t>
                </a:r>
                <a:r>
                  <a:rPr lang="pt-BR" dirty="0"/>
                  <a:t>, e saídas (</a:t>
                </a:r>
                <a:r>
                  <a:rPr lang="pt-BR" dirty="0" err="1"/>
                  <a:t>labels</a:t>
                </a:r>
                <a:r>
                  <a:rPr lang="pt-BR" dirty="0"/>
                  <a:t>), </a:t>
                </a:r>
                <a:r>
                  <a:rPr lang="pt-BR" b="1" i="1" dirty="0"/>
                  <a:t>y</a:t>
                </a:r>
                <a:r>
                  <a:rPr lang="pt-BR" dirty="0"/>
                  <a:t>, de um sistema modelado por uma </a:t>
                </a:r>
                <a:r>
                  <a:rPr lang="pt-BR" b="1" i="1" dirty="0"/>
                  <a:t>função objetivo </a:t>
                </a:r>
                <a:r>
                  <a:rPr lang="pt-BR" dirty="0"/>
                  <a:t>desconhecida,</a:t>
                </a:r>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dirty="0"/>
                  <a:t>O que você faria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aproximasse</a:t>
                </a:r>
                <a:r>
                  <a:rPr lang="pt-BR" dirty="0"/>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751288" cy="2080863"/>
              </a:xfrm>
              <a:blipFill>
                <a:blip r:embed="rId3"/>
                <a:stretch>
                  <a:fillRect l="-1021" t="-6745" r="-1191" b="-1466"/>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6048" t="5136" r="8511"/>
          <a:stretch/>
        </p:blipFill>
        <p:spPr>
          <a:xfrm>
            <a:off x="4108485" y="3462528"/>
            <a:ext cx="3975029" cy="3310128"/>
          </a:xfrm>
          <a:prstGeom prst="rect">
            <a:avLst/>
          </a:prstGeom>
        </p:spPr>
      </p:pic>
    </p:spTree>
    <p:extLst>
      <p:ext uri="{BB962C8B-B14F-4D97-AF65-F5344CB8AC3E}">
        <p14:creationId xmlns:p14="http://schemas.microsoft.com/office/powerpoint/2010/main" val="2437199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1024616" cy="1140805"/>
              </a:xfrm>
            </p:spPr>
            <p:txBody>
              <a:bodyPr>
                <a:normAutofit fontScale="90000"/>
              </a:bodyPr>
              <a:lstStyle/>
              <a:p>
                <a:r>
                  <a:rPr lang="pt-BR" dirty="0"/>
                  <a:t>Implementação: Gradiente Descendente Estocástico com 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1024616" cy="1140805"/>
              </a:xfrm>
              <a:blipFill rotWithShape="0">
                <a:blip r:embed="rId3"/>
                <a:stretch>
                  <a:fillRect l="-1991" t="-17112" r="-940" b="-25134"/>
                </a:stretch>
              </a:blipFill>
            </p:spPr>
            <p:txBody>
              <a:bodyPr/>
              <a:lstStyle/>
              <a:p>
                <a:r>
                  <a:rPr lang="pt-BR">
                    <a:noFill/>
                  </a:rPr>
                  <a:t> </a:t>
                </a:r>
              </a:p>
            </p:txBody>
          </p:sp>
        </mc:Fallback>
      </mc:AlternateContent>
      <p:sp>
        <p:nvSpPr>
          <p:cNvPr id="3" name="Content Placeholder 2"/>
          <p:cNvSpPr>
            <a:spLocks noGrp="1"/>
          </p:cNvSpPr>
          <p:nvPr>
            <p:ph idx="1"/>
          </p:nvPr>
        </p:nvSpPr>
        <p:spPr>
          <a:xfrm>
            <a:off x="4650828" y="5078329"/>
            <a:ext cx="7468062" cy="1779671"/>
          </a:xfrm>
        </p:spPr>
        <p:txBody>
          <a:bodyPr>
            <a:normAutofit fontScale="55000" lnSpcReduction="20000"/>
          </a:bodyPr>
          <a:lstStyle/>
          <a:p>
            <a:r>
              <a:rPr lang="pt-BR" dirty="0"/>
              <a:t>Exemplo com esquema de variação do passo conhecido como “decaimento gradual”</a:t>
            </a:r>
          </a:p>
          <a:p>
            <a:r>
              <a:rPr lang="pt-BR" dirty="0"/>
              <a:t>O caminho também não é direto/regular para o mínimo.</a:t>
            </a:r>
          </a:p>
          <a:p>
            <a:r>
              <a:rPr lang="pt-BR" dirty="0"/>
              <a:t>Apresenta algumas mudanças de direção ao longo do caminho.</a:t>
            </a:r>
          </a:p>
          <a:p>
            <a:r>
              <a:rPr lang="pt-BR" dirty="0"/>
              <a:t>Oscilação em torno do mínimo é bastante minimizada pelo esquema de variação do passo.</a:t>
            </a:r>
          </a:p>
          <a:p>
            <a:r>
              <a:rPr lang="pt-BR" dirty="0"/>
              <a:t>Os passos começam com grandes valores e depois diminuem cada vez mais, permitindo que o algoritmo se estabilize próximo ao mínimo global.</a:t>
            </a:r>
          </a:p>
        </p:txBody>
      </p:sp>
      <p:sp>
        <p:nvSpPr>
          <p:cNvPr id="4" name="Rectangle 3"/>
          <p:cNvSpPr/>
          <p:nvPr/>
        </p:nvSpPr>
        <p:spPr>
          <a:xfrm>
            <a:off x="838199" y="1428365"/>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1451287"/>
            <a:ext cx="2875047" cy="2882308"/>
          </a:xfrm>
          <a:prstGeom prst="rect">
            <a:avLst/>
          </a:prstGeom>
        </p:spPr>
      </p:pic>
      <p:sp>
        <p:nvSpPr>
          <p:cNvPr id="8" name="TextBox 7"/>
          <p:cNvSpPr txBox="1"/>
          <p:nvPr/>
        </p:nvSpPr>
        <p:spPr>
          <a:xfrm>
            <a:off x="6279577" y="4344881"/>
            <a:ext cx="2742503" cy="369332"/>
          </a:xfrm>
          <a:prstGeom prst="rect">
            <a:avLst/>
          </a:prstGeom>
          <a:noFill/>
        </p:spPr>
        <p:txBody>
          <a:bodyPr wrap="square" rtlCol="0">
            <a:spAutoFit/>
          </a:bodyPr>
          <a:lstStyle/>
          <a:p>
            <a:r>
              <a:rPr lang="pt-BR" dirty="0">
                <a:hlinkClick r:id="rId5"/>
              </a:rPr>
              <a:t>Exemplo GD estocástico</a:t>
            </a:r>
            <a:endParaRPr lang="pt-BR" dirty="0"/>
          </a:p>
        </p:txBody>
      </p:sp>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732" t="8551" r="9524" b="5519"/>
          <a:stretch/>
        </p:blipFill>
        <p:spPr>
          <a:xfrm>
            <a:off x="8035620" y="1454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com biblioteca </a:t>
            </a:r>
            <a:r>
              <a:rPr lang="pt-BR" dirty="0" err="1"/>
              <a:t>Scikit-Learn</a:t>
            </a:r>
            <a:r>
              <a:rPr lang="pt-BR"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Tree>
    <p:extLst>
      <p:ext uri="{BB962C8B-B14F-4D97-AF65-F5344CB8AC3E}">
        <p14:creationId xmlns:p14="http://schemas.microsoft.com/office/powerpoint/2010/main" val="4039469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231880" cy="4993891"/>
              </a:xfrm>
            </p:spPr>
            <p:txBody>
              <a:bodyPr>
                <a:normAutofit fontScale="77500" lnSpcReduction="20000"/>
              </a:bodyPr>
              <a:lstStyle/>
              <a:p>
                <a:r>
                  <a:rPr lang="pt-BR" dirty="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(ou 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231880" cy="4993891"/>
              </a:xfrm>
              <a:blipFill rotWithShape="0">
                <a:blip r:embed="rId3"/>
                <a:stretch>
                  <a:fillRect l="-651" t="-2439" r="-489" b="-2439"/>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51470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gradiente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5147003"/>
              </a:xfrm>
              <a:prstGeom prst="rect">
                <a:avLst/>
              </a:prstGeom>
              <a:blipFill rotWithShape="0">
                <a:blip r:embed="rId3"/>
                <a:stretch>
                  <a:fillRect l="-1344" t="-2962" r="-1344"/>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Tree>
    <p:extLst>
      <p:ext uri="{BB962C8B-B14F-4D97-AF65-F5344CB8AC3E}">
        <p14:creationId xmlns:p14="http://schemas.microsoft.com/office/powerpoint/2010/main" val="2813643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a:t>A superfície se aproxima mais da forma de uma “</a:t>
            </a:r>
            <a:r>
              <a:rPr lang="pt-BR" i="1" dirty="0"/>
              <a:t>tigela</a:t>
            </a:r>
            <a:r>
              <a:rPr lang="pt-BR" dirty="0"/>
              <a:t>”.</a:t>
            </a:r>
          </a:p>
          <a:p>
            <a:pPr algn="just"/>
            <a:r>
              <a:rPr lang="pt-BR" dirty="0"/>
              <a:t>Círculos de contorno mais “circulares”, denotando que a superfície tem inclinação similar em todas as direções dado que os atributos agora tem variações similares.</a:t>
            </a:r>
          </a:p>
          <a:p>
            <a:pPr algn="just"/>
            <a:r>
              <a:rPr lang="pt-BR" dirty="0"/>
              <a:t>Algoritmo converge em apenas 3 épocas.</a:t>
            </a:r>
          </a:p>
          <a:p>
            <a:pPr algn="just"/>
            <a:r>
              <a:rPr lang="pt-BR" dirty="0"/>
              <a:t>Treinamento é rápido pois a inclinação é íngreme 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838200" y="1552353"/>
                <a:ext cx="10914888" cy="4263231"/>
              </a:xfrm>
            </p:spPr>
            <p:txBody>
              <a:bodyPr>
                <a:normAutofit/>
              </a:bodyPr>
              <a:lstStyle/>
              <a:p>
                <a:r>
                  <a:rPr lang="pt-BR" dirty="0"/>
                  <a:t>Na literatura,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a:t>hipótese</a:t>
                </a:r>
                <a:r>
                  <a:rPr lang="pt-BR" dirty="0"/>
                  <a:t> pois é uma das possíveis soluções encontradas no </a:t>
                </a:r>
                <a:r>
                  <a:rPr lang="pt-BR" b="1" i="1" dirty="0"/>
                  <a:t>espaço de hipóteses</a:t>
                </a:r>
                <a:r>
                  <a:rPr lang="pt-BR" dirty="0"/>
                  <a:t>, </a:t>
                </a:r>
                <a:endParaRPr lang="pt-BR" b="1" i="1" dirty="0">
                  <a:latin typeface="Cambria Math" panose="02040503050406030204" pitchFamily="18" charset="0"/>
                </a:endParaRPr>
              </a:p>
              <a:p>
                <a:pPr marL="0" indent="0" algn="ctr">
                  <a:buNone/>
                </a:pPr>
                <a14:m>
                  <m:oMath xmlns:m="http://schemas.openxmlformats.org/officeDocument/2006/math">
                    <m:r>
                      <a:rPr lang="pt-BR" b="1" i="1" smtClean="0">
                        <a:latin typeface="Cambria Math" panose="02040503050406030204" pitchFamily="18" charset="0"/>
                      </a:rPr>
                      <m:t>𝑯</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r>
                      <a:rPr lang="pt-BR" b="0" i="0"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 </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=1</m:t>
                        </m:r>
                      </m:sub>
                      <m:sup>
                        <m:r>
                          <a:rPr lang="pt-BR" b="0" i="1" smtClean="0">
                            <a:latin typeface="Cambria Math" panose="02040503050406030204" pitchFamily="18" charset="0"/>
                            <a:ea typeface="Cambria Math" panose="02040503050406030204" pitchFamily="18" charset="0"/>
                          </a:rPr>
                          <m:t>𝐾</m:t>
                        </m:r>
                      </m:sup>
                      <m:e>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nary>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𝑖</m:t>
                        </m:r>
                      </m:sub>
                    </m:sSub>
                  </m:oMath>
                </a14:m>
                <a:r>
                  <a:rPr lang="pt-BR" dirty="0"/>
                  <a:t>.</a:t>
                </a:r>
              </a:p>
              <a:p>
                <a:r>
                  <a:rPr lang="pt-BR" b="1" dirty="0"/>
                  <a:t>Espaço de hipóteses</a:t>
                </a:r>
                <a:r>
                  <a:rPr lang="pt-BR" dirty="0"/>
                  <a:t>: conjunto de todas as possíveis </a:t>
                </a:r>
                <a:r>
                  <a:rPr lang="pt-BR" b="1" i="1" dirty="0"/>
                  <a:t>funções hipótese</a:t>
                </a:r>
                <a:r>
                  <a:rPr lang="pt-BR" dirty="0"/>
                  <a:t>. </a:t>
                </a:r>
              </a:p>
              <a:p>
                <a:pPr lvl="1"/>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a:t>
                </a:r>
              </a:p>
              <a:p>
                <a:r>
                  <a:rPr lang="pt-BR" b="1" dirty="0"/>
                  <a:t>Objetivo</a:t>
                </a:r>
                <a:r>
                  <a:rPr lang="pt-BR" dirty="0"/>
                  <a:t>: Encontrar 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r>
                  <a:rPr lang="pt-BR" b="1" i="1" dirty="0"/>
                  <a:t>x</a:t>
                </a:r>
                <a:r>
                  <a:rPr lang="pt-BR" dirty="0"/>
                  <a:t>) + rótulos/objetivos (i.e., </a:t>
                </a:r>
                <a:r>
                  <a:rPr lang="pt-BR" b="1" i="1" dirty="0"/>
                  <a:t>y</a:t>
                </a:r>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914888" cy="4263231"/>
              </a:xfrm>
              <a:blipFill>
                <a:blip r:embed="rId3"/>
                <a:stretch>
                  <a:fillRect l="-1006" t="-2432"/>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 com </a:t>
            </a:r>
            <a:r>
              <a:rPr lang="pt-BR" dirty="0" err="1"/>
              <a:t>SciKit-Learn</a:t>
            </a:r>
            <a:endParaRPr lang="pt-BR" dirty="0"/>
          </a:p>
        </p:txBody>
      </p:sp>
      <p:sp>
        <p:nvSpPr>
          <p:cNvPr id="4" name="Rectangle 3"/>
          <p:cNvSpPr/>
          <p:nvPr/>
        </p:nvSpPr>
        <p:spPr>
          <a:xfrm>
            <a:off x="838200" y="1675722"/>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675722"/>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4142666"/>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4142666"/>
            <a:ext cx="2984794" cy="2715334"/>
          </a:xfrm>
          <a:prstGeom prst="rect">
            <a:avLst/>
          </a:prstGeom>
        </p:spPr>
      </p:pic>
      <p:sp>
        <p:nvSpPr>
          <p:cNvPr id="8" name="TextBox 7"/>
          <p:cNvSpPr txBox="1"/>
          <p:nvPr/>
        </p:nvSpPr>
        <p:spPr>
          <a:xfrm>
            <a:off x="4340148" y="4925311"/>
            <a:ext cx="2755641" cy="369332"/>
          </a:xfrm>
          <a:prstGeom prst="rect">
            <a:avLst/>
          </a:prstGeom>
          <a:noFill/>
        </p:spPr>
        <p:txBody>
          <a:bodyPr wrap="square" rtlCol="0">
            <a:spAutoFit/>
          </a:bodyPr>
          <a:lstStyle/>
          <a:p>
            <a:r>
              <a:rPr lang="pt-BR" dirty="0">
                <a:hlinkClick r:id="rId5"/>
              </a:rPr>
              <a:t>Exemplo: escalonamento</a:t>
            </a:r>
            <a:endParaRPr lang="pt-BR" dirty="0"/>
          </a:p>
        </p:txBody>
      </p:sp>
      <p:pic>
        <p:nvPicPr>
          <p:cNvPr id="9"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8694" y="5598860"/>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a:t>
            </a:r>
          </a:p>
        </p:txBody>
      </p:sp>
      <p:sp>
        <p:nvSpPr>
          <p:cNvPr id="3" name="Content Placeholder 2"/>
          <p:cNvSpPr>
            <a:spLocks noGrp="1"/>
          </p:cNvSpPr>
          <p:nvPr>
            <p:ph idx="1"/>
          </p:nvPr>
        </p:nvSpPr>
        <p:spPr>
          <a:xfrm>
            <a:off x="838199" y="1825624"/>
            <a:ext cx="10881049" cy="1761637"/>
          </a:xfrm>
        </p:spPr>
        <p:txBody>
          <a:bodyPr>
            <a:normAutofit lnSpcReduction="10000"/>
          </a:bodyPr>
          <a:lstStyle/>
          <a:p>
            <a:r>
              <a:rPr lang="pt-BR" dirty="0"/>
              <a:t>E se os dados forem mais complexos 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335158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10000"/>
              </a:bodyPr>
              <a:lstStyle/>
              <a:p>
                <a:r>
                  <a:rPr lang="pt-BR" dirty="0"/>
                  <a:t>Toda a teoria que vimos até agora para regressão linear também se aplica quando o modelo de aproximação, ou seja, a função hipótese, é </a:t>
                </a:r>
                <a:r>
                  <a:rPr lang="pt-BR" b="1" i="1" dirty="0"/>
                  <a:t>não-linear</a:t>
                </a:r>
                <a:r>
                  <a:rPr lang="pt-BR" dirty="0"/>
                  <a:t>.</a:t>
                </a:r>
              </a:p>
              <a:p>
                <a:r>
                  <a:rPr lang="pt-BR" dirty="0"/>
                  <a:t>É um modelo que realiza um mapeamento </a:t>
                </a:r>
                <a:r>
                  <a:rPr lang="pt-BR" b="1" i="1" dirty="0"/>
                  <a:t>não-linear</a:t>
                </a:r>
                <a:r>
                  <a:rPr lang="pt-BR" dirty="0"/>
                  <a:t> das entradas para a saída, mas possui uma </a:t>
                </a:r>
                <a:r>
                  <a:rPr lang="pt-BR" b="1" i="1" dirty="0"/>
                  <a:t>dependência linear </a:t>
                </a:r>
                <a:r>
                  <a:rPr lang="pt-BR" dirty="0"/>
                  <a:t>com respeito aos pesos.</a:t>
                </a:r>
              </a:p>
              <a:p>
                <a:r>
                  <a:rPr lang="pt-BR" dirty="0"/>
                  <a:t>Modelos não-lineares 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a:t>.</a:t>
                </a:r>
              </a:p>
              <a:p>
                <a:r>
                  <a:rPr lang="pt-BR" dirty="0"/>
                  <a:t>Portanto, os resultados encontrados anteriormente são facilmente estendidos para o caso </a:t>
                </a:r>
                <a:r>
                  <a:rPr lang="pt-BR" b="1" i="1" dirty="0"/>
                  <a:t>não-linear</a:t>
                </a:r>
                <a:r>
                  <a:rPr lang="pt-BR" dirty="0"/>
                  <a:t> bastando definir o vetor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2632" r="-1533"/>
                </a:stretch>
              </a:blipFill>
            </p:spPr>
            <p:txBody>
              <a:bodyPr/>
              <a:lstStyle/>
              <a:p>
                <a:r>
                  <a:rPr lang="pt-BR">
                    <a:noFill/>
                  </a:rPr>
                  <a:t> </a:t>
                </a:r>
              </a:p>
            </p:txBody>
          </p:sp>
        </mc:Fallback>
      </mc:AlternateContent>
    </p:spTree>
    <p:extLst>
      <p:ext uri="{BB962C8B-B14F-4D97-AF65-F5344CB8AC3E}">
        <p14:creationId xmlns:p14="http://schemas.microsoft.com/office/powerpoint/2010/main" val="3865759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33848"/>
                <a:ext cx="11084169" cy="5022166"/>
              </a:xfrm>
            </p:spPr>
            <p:txBody>
              <a:bodyPr>
                <a:normAutofit fontScale="92500" lnSpcReduction="10000"/>
              </a:bodyPr>
              <a:lstStyle/>
              <a:p>
                <a:r>
                  <a:rPr lang="pt-BR" dirty="0"/>
                  <a:t>Por simplicidade, vamos considerar o seguinte modelo de </a:t>
                </a:r>
                <a:r>
                  <a:rPr lang="pt-BR" b="1" i="1" dirty="0"/>
                  <a:t>regressão polinomial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i="1" dirty="0"/>
                  <a:t>“Toda função contínua no intervalo fechado  [a, b] pode ser aproximada por um polinômio”,</a:t>
                </a:r>
                <a:r>
                  <a:rPr lang="pt-BR" dirty="0"/>
                  <a:t> Teorema da aproximação de Weierstrass.</a:t>
                </a:r>
              </a:p>
              <a:p>
                <a:r>
                  <a:rPr lang="pt-BR" b="1" dirty="0"/>
                  <a:t>Exemplo</a:t>
                </a:r>
                <a:r>
                  <a:rPr lang="pt-BR" dirty="0"/>
                  <a:t>: Geramos 20 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b="0" i="1" smtClean="0">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b="0" i="1" smtClean="0">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pPr marL="0" indent="0">
                  <a:buNone/>
                </a:pPr>
                <a:r>
                  <a:rPr lang="pt-BR" dirty="0"/>
                  <a:t>   e adicionamos ruído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0" smtClean="0">
                            <a:latin typeface="Cambria Math" panose="02040503050406030204" pitchFamily="18" charset="0"/>
                            <a:ea typeface="Cambria Math" panose="02040503050406030204" pitchFamily="18" charset="0"/>
                          </a:rPr>
                          <m:t>0, 1</m:t>
                        </m:r>
                      </m:e>
                    </m:d>
                    <m:r>
                      <a:rPr lang="pt-BR" b="0" i="0"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33848"/>
                <a:ext cx="11084169" cy="5022166"/>
              </a:xfrm>
              <a:blipFill rotWithShape="0">
                <a:blip r:embed="rId3"/>
                <a:stretch>
                  <a:fillRect l="-825" t="-2427" r="-1209"/>
                </a:stretch>
              </a:blipFill>
            </p:spPr>
            <p:txBody>
              <a:bodyPr/>
              <a:lstStyle/>
              <a:p>
                <a:r>
                  <a:rPr lang="pt-BR">
                    <a:noFill/>
                  </a:rPr>
                  <a:t> </a:t>
                </a:r>
              </a:p>
            </p:txBody>
          </p:sp>
        </mc:Fallback>
      </mc:AlternateContent>
    </p:spTree>
    <p:extLst>
      <p:ext uri="{BB962C8B-B14F-4D97-AF65-F5344CB8AC3E}">
        <p14:creationId xmlns:p14="http://schemas.microsoft.com/office/powerpoint/2010/main" val="249402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159"/>
            <a:ext cx="10515600" cy="1325563"/>
          </a:xfrm>
        </p:spPr>
        <p:txBody>
          <a:bodyPr/>
          <a:lstStyle/>
          <a:p>
            <a:r>
              <a:rPr lang="pt-BR" dirty="0"/>
              <a:t>Regressão Polinomial 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419599" cy="4581032"/>
          </a:xfrm>
        </p:spPr>
        <p:txBody>
          <a:bodyPr>
            <a:normAutofit fontScale="77500" lnSpcReduction="20000"/>
          </a:bodyPr>
          <a:lstStyle/>
          <a:p>
            <a:pPr marL="0" indent="0">
              <a:buNone/>
            </a:pPr>
            <a:r>
              <a:rPr lang="pt-BR" b="1" dirty="0"/>
              <a:t>Observações</a:t>
            </a:r>
          </a:p>
          <a:p>
            <a:r>
              <a:rPr lang="pt-BR" dirty="0"/>
              <a:t>A classe </a:t>
            </a:r>
            <a:r>
              <a:rPr lang="pt-BR" b="1" dirty="0"/>
              <a:t>Pipeline</a:t>
            </a:r>
            <a:r>
              <a:rPr lang="pt-BR" dirty="0"/>
              <a:t> cria um objeto que sequencializa a aplicação de </a:t>
            </a:r>
            <a:r>
              <a:rPr lang="pt-BR" b="1" i="1" dirty="0"/>
              <a:t>transformadores</a:t>
            </a:r>
            <a:r>
              <a:rPr lang="pt-BR" dirty="0"/>
              <a:t> (e.g., PolynomialFeatures e StandardScaler) aos dados e ao final treina ou faz predições.</a:t>
            </a:r>
          </a:p>
          <a:p>
            <a:r>
              <a:rPr lang="pt-BR" dirty="0"/>
              <a:t>A classe </a:t>
            </a:r>
            <a:r>
              <a:rPr lang="pt-BR" b="1" dirty="0"/>
              <a:t>PolynomialFeatures</a:t>
            </a:r>
            <a:r>
              <a:rPr lang="pt-BR" dirty="0"/>
              <a:t> transforma os dados de treinamento, adicionando o quadrado de cada atributo ao conjunto de treinamento como novo atributo.</a:t>
            </a:r>
          </a:p>
          <a:p>
            <a:r>
              <a:rPr lang="pt-BR" dirty="0">
                <a:solidFill>
                  <a:srgbClr val="000000"/>
                </a:solidFill>
                <a:highlight>
                  <a:srgbClr val="FFFFFF"/>
                </a:highlight>
              </a:rPr>
              <a:t>include_bias</a:t>
            </a:r>
            <a:r>
              <a:rPr lang="pt-BR" b="1" dirty="0">
                <a:solidFill>
                  <a:srgbClr val="000080"/>
                </a:solidFill>
                <a:highlight>
                  <a:srgbClr val="FFFFFF"/>
                </a:highlight>
              </a:rPr>
              <a:t>=</a:t>
            </a:r>
            <a:r>
              <a:rPr lang="pt-BR" b="1" dirty="0">
                <a:solidFill>
                  <a:srgbClr val="0000FF"/>
                </a:solidFill>
                <a:highlight>
                  <a:srgbClr val="FFFFFF"/>
                </a:highlight>
              </a:rPr>
              <a:t>True </a:t>
            </a:r>
            <a:r>
              <a:rPr lang="pt-BR" dirty="0"/>
              <a:t>é usado para se incluir o vetor de uns dado que a função original possui um termo onde os expoentes são 0.</a:t>
            </a:r>
          </a:p>
        </p:txBody>
      </p:sp>
      <p:sp>
        <p:nvSpPr>
          <p:cNvPr id="11" name="TextBox 10"/>
          <p:cNvSpPr txBox="1"/>
          <p:nvPr/>
        </p:nvSpPr>
        <p:spPr>
          <a:xfrm>
            <a:off x="5505061" y="6062938"/>
            <a:ext cx="3881536" cy="369332"/>
          </a:xfrm>
          <a:prstGeom prst="rect">
            <a:avLst/>
          </a:prstGeom>
          <a:noFill/>
        </p:spPr>
        <p:txBody>
          <a:bodyPr wrap="square" rtlCol="0">
            <a:spAutoFit/>
          </a:bodyPr>
          <a:lstStyle/>
          <a:p>
            <a:r>
              <a:rPr lang="pt-BR" dirty="0">
                <a:hlinkClick r:id="rId5"/>
              </a:rPr>
              <a:t>Exemplo: polynomial_regression.ipynb</a:t>
            </a:r>
            <a:endParaRPr lang="pt-BR" dirty="0"/>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15" name="Content Placeholder 14"/>
          <p:cNvSpPr>
            <a:spLocks noGrp="1"/>
          </p:cNvSpPr>
          <p:nvPr>
            <p:ph idx="1"/>
          </p:nvPr>
        </p:nvSpPr>
        <p:spPr>
          <a:xfrm>
            <a:off x="838199" y="4944878"/>
            <a:ext cx="10918371" cy="1786998"/>
          </a:xfrm>
        </p:spPr>
        <p:txBody>
          <a:bodyPr>
            <a:normAutofit fontScale="92500" lnSpcReduction="20000"/>
          </a:bodyPr>
          <a:lstStyle/>
          <a:p>
            <a:r>
              <a:rPr lang="pt-BR" dirty="0"/>
              <a:t>Um polinômio de ordem 1 não tem flexibilidade/complexidade o suficiente para aproximar bem os dados.</a:t>
            </a:r>
          </a:p>
          <a:p>
            <a:r>
              <a:rPr lang="pt-BR" dirty="0"/>
              <a:t>Como esperado, um polinômio de ordem 2 produz a melhor aproximação dos dados.</a:t>
            </a:r>
          </a:p>
          <a:p>
            <a:pPr lvl="1"/>
            <a:r>
              <a:rPr lang="pt-BR" dirty="0"/>
              <a:t>Aproximação será melhor quanto maior o conjunto de treinamento e 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494498" y="1433086"/>
            <a:ext cx="3389781" cy="3401430"/>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413013" y="1433086"/>
            <a:ext cx="3390124" cy="3401773"/>
          </a:xfrm>
          <a:prstGeom prst="rect">
            <a:avLst/>
          </a:prstGeom>
        </p:spPr>
      </p:pic>
      <p:sp>
        <p:nvSpPr>
          <p:cNvPr id="6" name="Rectangle 5"/>
          <p:cNvSpPr/>
          <p:nvPr/>
        </p:nvSpPr>
        <p:spPr>
          <a:xfrm>
            <a:off x="571165" y="2736331"/>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348695" y="4163770"/>
            <a:ext cx="3058511" cy="369332"/>
          </a:xfrm>
          <a:prstGeom prst="rect">
            <a:avLst/>
          </a:prstGeom>
          <a:noFill/>
        </p:spPr>
        <p:txBody>
          <a:bodyPr wrap="square" rtlCol="0">
            <a:spAutoFit/>
          </a:bodyPr>
          <a:lstStyle/>
          <a:p>
            <a:pPr algn="ctr"/>
            <a:r>
              <a:rPr lang="pt-BR" dirty="0">
                <a:hlinkClick r:id="rId5"/>
              </a:rPr>
              <a:t>polynomial_regression.ipynb</a:t>
            </a:r>
            <a:endParaRPr lang="pt-BR" dirty="0"/>
          </a:p>
        </p:txBody>
      </p:sp>
    </p:spTree>
    <p:extLst>
      <p:ext uri="{BB962C8B-B14F-4D97-AF65-F5344CB8AC3E}">
        <p14:creationId xmlns:p14="http://schemas.microsoft.com/office/powerpoint/2010/main" val="399528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a:t>Polinômios com ordem &gt; 2 tendem a produzir aproximações perfeitas nos pontos disponíveis.</a:t>
            </a:r>
          </a:p>
          <a:p>
            <a:r>
              <a:rPr lang="pt-BR" dirty="0"/>
              <a:t>Porém, essa aproximação se distancia bastante da função original nas demais regiões.</a:t>
            </a:r>
          </a:p>
          <a:p>
            <a:r>
              <a:rPr lang="pt-BR" dirty="0"/>
              <a:t>Portanto, esses modelos apresentarão erros significativamente maiores quando forem apresentados a dados novos.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Obervações 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0526" cy="4727576"/>
              </a:xfrm>
            </p:spPr>
            <p:txBody>
              <a:bodyPr>
                <a:normAutofit/>
              </a:bodyPr>
              <a:lstStyle/>
              <a:p>
                <a:r>
                  <a:rPr lang="pt-BR" dirty="0"/>
                  <a:t>O real objetivo de se construir um modelo de regressão é o de encontrar a melhor aproximação possível 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limitado de exemplos de treinamento.</a:t>
                </a:r>
              </a:p>
              <a:p>
                <a:r>
                  <a:rPr lang="pt-BR" dirty="0"/>
                  <a:t>Por 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aproximar o </a:t>
                </a:r>
                <a:r>
                  <a:rPr lang="pt-BR" b="1" i="1" dirty="0"/>
                  <a:t>mapeamento verdadeiro.</a:t>
                </a:r>
                <a:endParaRPr lang="pt-BR" dirty="0"/>
              </a:p>
              <a:p>
                <a:r>
                  <a:rPr lang="pt-BR" dirty="0"/>
                  <a:t>Percebemos que é possível encontrar uma aproximação ótima dos exemplos disponíveis que, ao mesmo tempo, produz um 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0526" cy="4727576"/>
              </a:xfrm>
              <a:blipFill rotWithShape="0">
                <a:blip r:embed="rId3"/>
                <a:stretch>
                  <a:fillRect l="-1002" t="-2062" r="-1169" b="-2964"/>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maldição da complexidade</a:t>
            </a:r>
          </a:p>
        </p:txBody>
      </p:sp>
      <p:sp>
        <p:nvSpPr>
          <p:cNvPr id="3" name="Content Placeholder 2"/>
          <p:cNvSpPr>
            <a:spLocks noGrp="1"/>
          </p:cNvSpPr>
          <p:nvPr>
            <p:ph idx="1"/>
          </p:nvPr>
        </p:nvSpPr>
        <p:spPr>
          <a:xfrm>
            <a:off x="838199" y="1825625"/>
            <a:ext cx="11032067" cy="2238375"/>
          </a:xfrm>
        </p:spPr>
        <p:txBody>
          <a:bodyPr>
            <a:normAutofit fontScale="92500" lnSpcReduction="20000"/>
          </a:bodyPr>
          <a:lstStyle/>
          <a:p>
            <a:r>
              <a:rPr lang="pt-BR" dirty="0"/>
              <a:t>O erro de aproximação diminui com o aumento da ordem do polinômio, porém, isso não significa que estamos construindo um modelo melhor.</a:t>
            </a:r>
          </a:p>
          <a:p>
            <a:r>
              <a:rPr lang="pt-BR" dirty="0"/>
              <a:t>Modelos complexos com erro de treinamento pequeno não necessariamente são modelos que melhor </a:t>
            </a:r>
            <a:r>
              <a:rPr lang="pt-BR" b="1" i="1" dirty="0"/>
              <a:t>generalizam</a:t>
            </a:r>
            <a:r>
              <a:rPr lang="pt-BR" dirty="0"/>
              <a:t> (apresentam alto erro de validação).</a:t>
            </a:r>
          </a:p>
          <a:p>
            <a:r>
              <a:rPr lang="pt-BR" b="1" i="1" dirty="0"/>
              <a:t>Modelos ótimos </a:t>
            </a:r>
            <a:r>
              <a:rPr lang="pt-BR" dirty="0"/>
              <a:t>conseguem, </a:t>
            </a:r>
            <a:r>
              <a:rPr lang="pt-BR" b="1" i="1" dirty="0"/>
              <a:t>generalizar</a:t>
            </a:r>
            <a:r>
              <a:rPr lang="pt-BR" dirty="0"/>
              <a:t>, ou seja mapear valores não vistos durante o treinamento em valores muito próximos dos verdeiros.</a:t>
            </a:r>
          </a:p>
        </p:txBody>
      </p:sp>
      <p:sp>
        <p:nvSpPr>
          <p:cNvPr id="6" name="Rectangle 5"/>
          <p:cNvSpPr/>
          <p:nvPr/>
        </p:nvSpPr>
        <p:spPr>
          <a:xfrm>
            <a:off x="8212663" y="3841266"/>
            <a:ext cx="3064933" cy="3046988"/>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841266"/>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125183" y="6054049"/>
            <a:ext cx="4387548" cy="369332"/>
          </a:xfrm>
          <a:prstGeom prst="rect">
            <a:avLst/>
          </a:prstGeom>
        </p:spPr>
        <p:txBody>
          <a:bodyPr wrap="none">
            <a:spAutoFit/>
          </a:bodyPr>
          <a:lstStyle/>
          <a:p>
            <a:r>
              <a:rPr lang="pt-BR" dirty="0">
                <a:hlinkClick r:id="rId5"/>
              </a:rPr>
              <a:t>training_error_versus_validation_error.ipynb</a:t>
            </a:r>
            <a:endParaRPr lang="pt-BR" dirty="0"/>
          </a:p>
        </p:txBody>
      </p:sp>
    </p:spTree>
    <p:extLst>
      <p:ext uri="{BB962C8B-B14F-4D97-AF65-F5344CB8AC3E}">
        <p14:creationId xmlns:p14="http://schemas.microsoft.com/office/powerpoint/2010/main" val="3755149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e generalização de um modelo</a:t>
            </a:r>
          </a:p>
        </p:txBody>
      </p:sp>
      <p:sp>
        <p:nvSpPr>
          <p:cNvPr id="3" name="Content Placeholder 2"/>
          <p:cNvSpPr>
            <a:spLocks noGrp="1"/>
          </p:cNvSpPr>
          <p:nvPr>
            <p:ph idx="1"/>
          </p:nvPr>
        </p:nvSpPr>
        <p:spPr>
          <a:xfrm>
            <a:off x="838199" y="1825625"/>
            <a:ext cx="10981267" cy="4863042"/>
          </a:xfrm>
        </p:spPr>
        <p:txBody>
          <a:bodyPr>
            <a:normAutofit/>
          </a:bodyPr>
          <a:lstStyle/>
          <a:p>
            <a:r>
              <a:rPr lang="pt-BR" dirty="0"/>
              <a:t>A </a:t>
            </a:r>
            <a:r>
              <a:rPr lang="pt-BR" b="1" dirty="0"/>
              <a:t>capacidade de um modelo </a:t>
            </a:r>
            <a:r>
              <a:rPr lang="pt-BR" dirty="0"/>
              <a:t>diz respeito à sua capacidade em aprender as regularidades/caracteristicas 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validação ou de predição.</a:t>
            </a:r>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  balanço)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8952" y="0"/>
            <a:ext cx="2931031" cy="2255520"/>
          </a:xfrm>
          <a:prstGeom prst="rect">
            <a:avLst/>
          </a:prstGeom>
        </p:spPr>
      </p:pic>
      <p:sp>
        <p:nvSpPr>
          <p:cNvPr id="2" name="Title 1"/>
          <p:cNvSpPr>
            <a:spLocks noGrp="1"/>
          </p:cNvSpPr>
          <p:nvPr>
            <p:ph type="title"/>
          </p:nvPr>
        </p:nvSpPr>
        <p:spPr/>
        <p:txBody>
          <a:bodyPr/>
          <a:lstStyle/>
          <a:p>
            <a:r>
              <a:rPr lang="pt-BR" dirty="0"/>
              <a:t>Definição do Problema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819015"/>
              </a:xfrm>
            </p:spPr>
            <p:txBody>
              <a:bodyPr>
                <a:normAutofit fontScale="85000" lnSpcReduction="10000"/>
              </a:bodyPr>
              <a:lstStyle/>
              <a:p>
                <a:pPr marL="0" indent="0">
                  <a:buNone/>
                </a:pPr>
                <a:r>
                  <a:rPr lang="pt-BR" dirty="0"/>
                  <a:t>O problema de regressão pode ser enunciado da seguinte forma:</a:t>
                </a:r>
              </a:p>
              <a:p>
                <a:r>
                  <a:rPr lang="pt-BR" b="1" dirty="0"/>
                  <a:t>Dados disponíveis (ou observações)</a:t>
                </a:r>
                <a:r>
                  <a:rPr lang="pt-BR" dirty="0"/>
                  <a:t>: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b="0" i="1" smtClean="0">
                        <a:latin typeface="Cambria Math" panose="02040503050406030204" pitchFamily="18" charset="0"/>
                      </a:rPr>
                      <m:t>𝑦</m:t>
                    </m:r>
                  </m:oMath>
                </a14:m>
                <a:r>
                  <a:rPr lang="pt-BR" i="1" dirty="0"/>
                  <a:t>(i)}, </a:t>
                </a:r>
                <a14:m>
                  <m:oMath xmlns:m="http://schemas.openxmlformats.org/officeDocument/2006/math">
                    <m:r>
                      <a:rPr lang="pt-BR" b="0" i="1" smtClean="0">
                        <a:latin typeface="Cambria Math" panose="02040503050406030204" pitchFamily="18" charset="0"/>
                      </a:rPr>
                      <m:t>𝑖</m:t>
                    </m:r>
                    <m:r>
                      <a:rPr lang="pt-BR" b="0" i="1" smtClean="0">
                        <a:latin typeface="Cambria Math" panose="02040503050406030204" pitchFamily="18" charset="0"/>
                      </a:rPr>
                      <m:t>=0,…,</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i="1" dirty="0"/>
                  <a:t>,</a:t>
                </a:r>
                <a:r>
                  <a:rPr lang="pt-BR" dirty="0"/>
                  <a:t> onde </a:t>
                </a:r>
              </a:p>
              <a:p>
                <a:pPr lvl="1"/>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b="0" i="1" smtClean="0">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b="0" i="1" smtClean="0">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atributos (ou features).</a:t>
                </a:r>
              </a:p>
              <a:p>
                <a:pPr lvl="1"/>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h</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m:rPr>
                        <m:sty m:val="p"/>
                      </m:rPr>
                      <a:rPr lang="pt-BR" i="1" smtClean="0">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r>
                          <a:rPr lang="pt-BR" b="1" i="1" smtClean="0">
                            <a:latin typeface="Cambria Math" panose="02040503050406030204" pitchFamily="18" charset="0"/>
                          </a:rPr>
                          <m:t>]</m:t>
                        </m:r>
                      </m:e>
                      <m:sup>
                        <m:r>
                          <a:rPr lang="pt-BR" b="0" i="1" smtClean="0">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0" smtClean="0">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i="0">
                        <a:latin typeface="Cambria Math" panose="02040503050406030204" pitchFamily="18" charset="0"/>
                      </a:rPr>
                      <m:t>Φ</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 é um vetor </a:t>
                </a:r>
                <a14:m>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a:t>
                </a:r>
                <a:r>
                  <a:rPr lang="pt-BR" dirty="0" err="1"/>
                  <a:t>ésimo</a:t>
                </a:r>
                <a:r>
                  <a:rPr lang="pt-BR" dirty="0"/>
                  <a:t> exemplos.</a:t>
                </a:r>
              </a:p>
              <a:p>
                <a:r>
                  <a:rPr lang="pt-BR" b="1" dirty="0"/>
                  <a:t>Objetivo do modelo</a:t>
                </a:r>
                <a:r>
                  <a:rPr lang="pt-BR" dirty="0"/>
                  <a:t>: encontrar o vetor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819015"/>
              </a:xfrm>
              <a:blipFill>
                <a:blip r:embed="rId4"/>
                <a:stretch>
                  <a:fillRect l="-880" t="-2402" r="-715" b="-2402"/>
                </a:stretch>
              </a:blipFill>
            </p:spPr>
            <p:txBody>
              <a:bodyPr/>
              <a:lstStyle/>
              <a:p>
                <a:r>
                  <a:rPr lang="pt-BR">
                    <a:noFill/>
                  </a:rPr>
                  <a:t> </a:t>
                </a:r>
              </a:p>
            </p:txBody>
          </p:sp>
        </mc:Fallback>
      </mc:AlternateContent>
    </p:spTree>
    <p:extLst>
      <p:ext uri="{BB962C8B-B14F-4D97-AF65-F5344CB8AC3E}">
        <p14:creationId xmlns:p14="http://schemas.microsoft.com/office/powerpoint/2010/main" val="4023030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e subajuste</a:t>
            </a:r>
          </a:p>
        </p:txBody>
      </p:sp>
      <p:sp>
        <p:nvSpPr>
          <p:cNvPr id="8" name="Content Placeholder 7"/>
          <p:cNvSpPr>
            <a:spLocks noGrp="1"/>
          </p:cNvSpPr>
          <p:nvPr>
            <p:ph idx="1"/>
          </p:nvPr>
        </p:nvSpPr>
        <p:spPr>
          <a:xfrm>
            <a:off x="838200" y="1690689"/>
            <a:ext cx="11146368" cy="2521388"/>
          </a:xfrm>
        </p:spPr>
        <p:txBody>
          <a:bodyPr>
            <a:normAutofit fontScale="77500" lnSpcReduction="20000"/>
          </a:bodyPr>
          <a:lstStyle/>
          <a:p>
            <a:r>
              <a:rPr lang="pt-BR" dirty="0"/>
              <a:t>O modelo com polinômio de grau 1 não consegue capturar a curvatura dos pontos de treinamento. Ele erra muito tanto para pontos de treinamento quanto para pontos não vistos durante treinamento. </a:t>
            </a:r>
            <a:r>
              <a:rPr lang="pt-BR" b="1" i="1" dirty="0"/>
              <a:t>Subajuste (underfitting)</a:t>
            </a:r>
            <a:r>
              <a:rPr lang="pt-BR" dirty="0"/>
              <a:t>.</a:t>
            </a:r>
          </a:p>
          <a:p>
            <a:r>
              <a:rPr lang="pt-BR" dirty="0"/>
              <a:t>O modelo com polinômio de grau 30 acerta todos os pontos de treinamento mas erraria muito para pontos não vistos durante treinamento. </a:t>
            </a:r>
            <a:r>
              <a:rPr lang="pt-BR" b="1" i="1" dirty="0"/>
              <a:t>Sobreajuste (overfitting).</a:t>
            </a:r>
          </a:p>
          <a:p>
            <a:pPr lvl="1"/>
            <a:r>
              <a:rPr lang="pt-BR" b="1" dirty="0"/>
              <a:t>Capacidade é tão alta que o modelo aprende também o ruído presente no conjunto de treinamento.</a:t>
            </a:r>
          </a:p>
          <a:p>
            <a:r>
              <a:rPr lang="pt-BR" dirty="0"/>
              <a:t>O modelo com polinômio de grau 2 parece se ajustar bem aos pontos, sem acertá-los perfeitamente. Este é provavelmente o modelo ótimo em termos do </a:t>
            </a:r>
            <a:r>
              <a:rPr lang="pt-BR" b="1" i="1" dirty="0"/>
              <a:t>balanço</a:t>
            </a:r>
            <a:r>
              <a:rPr lang="pt-BR" dirty="0"/>
              <a:t> entre 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481528" y="4515257"/>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10026859" y="4776718"/>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65859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8"/>
            <a:ext cx="10998200" cy="2815998"/>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Isto pode ocorrer devido ao baixo grau de complexidade do modelo ou por problemas de convergência durante o treinamento.</a:t>
            </a:r>
          </a:p>
          <a:p>
            <a:pPr lvl="1"/>
            <a:r>
              <a:rPr lang="pt-BR" dirty="0"/>
              <a:t>Se o modelo está sub-ajustando, mesmo que o número de exemplos aumente esta sitação não vai desaparecer, é necessário aumentar a complexidade do modelo, ou seja, no caso da regressão polinomial, sua ordem.</a:t>
            </a:r>
            <a:endParaRPr lang="pt-BR" dirty="0">
              <a:cs typeface="Calibri"/>
            </a:endParaRPr>
          </a:p>
        </p:txBody>
      </p:sp>
    </p:spTree>
    <p:extLst>
      <p:ext uri="{BB962C8B-B14F-4D97-AF65-F5344CB8AC3E}">
        <p14:creationId xmlns:p14="http://schemas.microsoft.com/office/powerpoint/2010/main" val="4289465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a:t>Sobreajuste</a:t>
            </a:r>
            <a:r>
              <a:rPr lang="pt-BR" dirty="0"/>
              <a:t>: é uma situação em que o modelo se ajusta tão bem aos exemplos do conjunto de treinamento que ele aprende até o ruído presente nos mesmos (ou seja, o modelo apresenta baixo </a:t>
            </a:r>
            <a:r>
              <a:rPr lang="pt-BR" b="1" i="1" dirty="0"/>
              <a:t>erro de treinamento</a:t>
            </a:r>
            <a:r>
              <a:rPr lang="pt-BR" dirty="0"/>
              <a:t>). Porém, o modelo produz erros significativos quando apresentado a dados inéditos (ou seja, alto erro de </a:t>
            </a:r>
            <a:r>
              <a:rPr lang="pt-BR" b="1" i="1" dirty="0"/>
              <a:t>erro de generalização</a:t>
            </a:r>
            <a:r>
              <a:rPr lang="pt-BR" dirty="0"/>
              <a:t>).</a:t>
            </a:r>
          </a:p>
          <a:p>
            <a:pPr lvl="1">
              <a:buFont typeface="Courier New" panose="02070309020205020404" pitchFamily="49" charset="0"/>
              <a:buChar char="o"/>
            </a:pPr>
            <a:r>
              <a:rPr lang="pt-BR" sz="2400" dirty="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representação</a:t>
                </a:r>
                <a:r>
                  <a:rPr lang="pt-BR" dirty="0"/>
                  <a:t>: é o erro devido a suposições erradas feitas sobre os 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p>
              <a:p>
                <a:pPr lvl="1"/>
                <a:r>
                  <a:rPr lang="pt-BR" sz="2600" dirty="0"/>
                  <a:t>Depende do nível de complexidade do modelo de aproximação.</a:t>
                </a:r>
              </a:p>
              <a:p>
                <a:pPr lvl="1"/>
                <a:r>
                  <a:rPr lang="pt-BR" sz="2600" dirty="0"/>
                  <a:t>Mesmo que o conjunto de treinamento contivesse os 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r>
                  <a:rPr lang="pt-BR" sz="2600" dirty="0"/>
                  <a:t>Um bias alto leva a altos erros de treinamento e teste.</a:t>
                </a:r>
              </a:p>
              <a:p>
                <a:pPr lvl="1"/>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generalização</a:t>
            </a:r>
            <a:r>
              <a:rPr lang="pt-BR" dirty="0"/>
              <a:t>: é o erro devido à sensibilidade excessiva do modelo à pequenas variações nos dados de treinamento, ou seja, esse erro mede o quanto o modelo depende dos dados de treinamento.</a:t>
            </a:r>
          </a:p>
          <a:p>
            <a:pPr lvl="1"/>
            <a:r>
              <a:rPr lang="pt-BR" sz="2600" dirty="0"/>
              <a:t>Também conhecido como </a:t>
            </a:r>
            <a:r>
              <a:rPr lang="pt-BR" sz="2600" b="1" i="1" dirty="0"/>
              <a:t>erro de estimação/predição</a:t>
            </a:r>
            <a:r>
              <a:rPr lang="pt-BR" sz="2600" dirty="0"/>
              <a:t>, ou </a:t>
            </a:r>
            <a:r>
              <a:rPr lang="pt-BR" sz="2600" b="1" i="1" dirty="0"/>
              <a:t>variância</a:t>
            </a:r>
            <a:r>
              <a:rPr lang="pt-BR" sz="2600" dirty="0"/>
              <a:t>.</a:t>
            </a:r>
          </a:p>
          <a:p>
            <a:pPr lvl="1"/>
            <a:r>
              <a:rPr lang="pt-BR" sz="2600" dirty="0"/>
              <a:t>Depende do nível de complexidade do modelo de aproximação.</a:t>
            </a:r>
          </a:p>
          <a:p>
            <a:pPr lvl="1"/>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r>
              <a:rPr lang="pt-BR" sz="2600" dirty="0"/>
              <a:t>Em outras palavras, alta variância faz com que modelos aprendam o ruído presente no conjunto de treinamento, resultando em baixo erro de treinamento e alto erro de validação.</a:t>
            </a:r>
          </a:p>
          <a:p>
            <a:pPr lvl="1"/>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a:bodyPr>
          <a:lstStyle/>
          <a:p>
            <a:r>
              <a:rPr lang="pt-BR" b="1" dirty="0"/>
              <a:t>Erro irredutível</a:t>
            </a:r>
            <a:r>
              <a:rPr lang="pt-BR" dirty="0"/>
              <a:t>: é o erro devido ao ruído contido nos dados. </a:t>
            </a:r>
          </a:p>
          <a:p>
            <a:pPr lvl="1"/>
            <a:r>
              <a:rPr lang="pt-BR" sz="2600" dirty="0"/>
              <a:t>É o erro que não pode ser reduzido através da criação de bons modelos.</a:t>
            </a:r>
          </a:p>
          <a:p>
            <a:pPr lvl="1"/>
            <a:r>
              <a:rPr lang="pt-BR" sz="2600" dirty="0"/>
              <a:t>Por melhor que seja nosso modelo, os dados terão uma certa quantidade de ruído que não pode ser removido.</a:t>
            </a:r>
            <a:endParaRPr lang="pt-BR" b="1" dirty="0"/>
          </a:p>
          <a:p>
            <a:r>
              <a:rPr lang="pt-BR" b="1" dirty="0"/>
              <a:t>Erro de computação</a:t>
            </a:r>
            <a:r>
              <a:rPr lang="pt-BR" dirty="0"/>
              <a:t>: é o erro decorrente do fato de que nem sempre é possível explorar devidamente o espaço de hipóteses.</a:t>
            </a:r>
          </a:p>
          <a:p>
            <a:pPr lvl="1"/>
            <a:r>
              <a:rPr lang="pt-BR" sz="2600" dirty="0"/>
              <a:t>Também conhecido como </a:t>
            </a:r>
            <a:r>
              <a:rPr lang="pt-BR" sz="2600" b="1" dirty="0"/>
              <a:t>erro de otimização</a:t>
            </a:r>
            <a:r>
              <a:rPr lang="pt-BR" sz="2600" dirty="0"/>
              <a:t>.</a:t>
            </a:r>
          </a:p>
          <a:p>
            <a:pPr lvl="1"/>
            <a:r>
              <a:rPr lang="pt-BR" sz="2600" b="1" dirty="0"/>
              <a:t>Motivos possíveis</a:t>
            </a:r>
            <a:r>
              <a:rPr lang="pt-BR" sz="2600" dirty="0"/>
              <a:t>: mínimos locais, limitação dos recursos computacionais para a busca/treinamento do modelo e uso de representação numérica de precisão finita.</a:t>
            </a:r>
          </a:p>
        </p:txBody>
      </p:sp>
    </p:spTree>
    <p:extLst>
      <p:ext uri="{BB962C8B-B14F-4D97-AF65-F5344CB8AC3E}">
        <p14:creationId xmlns:p14="http://schemas.microsoft.com/office/powerpoint/2010/main" val="574276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5"/>
            <a:ext cx="11127829" cy="4351338"/>
          </a:xfrm>
        </p:spPr>
        <p:txBody>
          <a:bodyPr/>
          <a:lstStyle/>
          <a:p>
            <a:r>
              <a:rPr lang="pt-BR" dirty="0"/>
              <a:t>Após todas essas informações, algumas perguntas surgem à 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gerador (i.e.,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quantitativamente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prever novos dados 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representativos do mapeamento que se pretende aproximar.</a:t>
            </a:r>
          </a:p>
        </p:txBody>
      </p:sp>
    </p:spTree>
    <p:extLst>
      <p:ext uri="{BB962C8B-B14F-4D97-AF65-F5344CB8AC3E}">
        <p14:creationId xmlns:p14="http://schemas.microsoft.com/office/powerpoint/2010/main" val="113530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50420" cy="1325563"/>
          </a:xfrm>
        </p:spPr>
        <p:txBody>
          <a:bodyPr/>
          <a:lstStyle/>
          <a:p>
            <a:r>
              <a:rPr lang="pt-BR" dirty="0"/>
              <a:t>Comportamento “</a:t>
            </a:r>
            <a:r>
              <a:rPr lang="pt-BR" b="1" i="1" dirty="0"/>
              <a:t>típico”</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1864681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Formas de validação cruzada</a:t>
            </a:r>
          </a:p>
        </p:txBody>
      </p:sp>
      <p:sp>
        <p:nvSpPr>
          <p:cNvPr id="3" name="Content Placeholder 2"/>
          <p:cNvSpPr>
            <a:spLocks noGrp="1"/>
          </p:cNvSpPr>
          <p:nvPr>
            <p:ph idx="1"/>
          </p:nvPr>
        </p:nvSpPr>
        <p:spPr/>
        <p:txBody>
          <a:bodyPr/>
          <a:lstStyle/>
          <a:p>
            <a:r>
              <a:rPr lang="pt-BR" dirty="0"/>
              <a:t>Existem diversas formas de validação cruzada, sendo as mais utilizadas</a:t>
            </a:r>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a:t>k-fold</a:t>
            </a:r>
          </a:p>
          <a:p>
            <a:pPr lvl="1">
              <a:buFont typeface="Courier New" panose="02070309020205020404" pitchFamily="49" charset="0"/>
              <a:buChar char="o"/>
            </a:pPr>
            <a:r>
              <a:rPr lang="pt-BR" sz="2800" dirty="0"/>
              <a:t>Leave-p-out</a:t>
            </a:r>
          </a:p>
          <a:p>
            <a:r>
              <a:rPr lang="pt-BR" dirty="0"/>
              <a:t>Existem outras formas, mas todas outras podem ser vistas como variações de uma dessas três.</a:t>
            </a:r>
          </a:p>
        </p:txBody>
      </p:sp>
    </p:spTree>
    <p:extLst>
      <p:ext uri="{BB962C8B-B14F-4D97-AF65-F5344CB8AC3E}">
        <p14:creationId xmlns:p14="http://schemas.microsoft.com/office/powerpoint/2010/main" val="412017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758055"/>
              </a:xfrm>
            </p:spPr>
            <p:txBody>
              <a:bodyPr>
                <a:normAutofit fontScale="92500" lnSpcReduction="10000"/>
              </a:bodyPr>
              <a:lstStyle/>
              <a:p>
                <a:pPr marL="0" indent="0">
                  <a:buNone/>
                </a:pPr>
                <a:r>
                  <a:rPr lang="pt-BR" b="1" dirty="0"/>
                  <a:t>Função de erro</a:t>
                </a:r>
                <a:r>
                  <a:rPr lang="pt-BR" dirty="0"/>
                  <a:t>: existem várias possibilidades para se definir a função de erro a ser minimizada, porém, geralmente, utiliza-se a medida do </a:t>
                </a:r>
                <a:r>
                  <a:rPr lang="pt-BR" b="1" dirty="0"/>
                  <a:t>erro quadrático médio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oMath>
                </a14:m>
                <a:r>
                  <a:rPr lang="pt-BR" dirty="0"/>
                  <a:t>.</a:t>
                </a:r>
              </a:p>
              <a:p>
                <a:pPr marL="0" indent="0">
                  <a:buNone/>
                </a:pPr>
                <a:r>
                  <a:rPr lang="pt-BR" dirty="0"/>
                  <a:t>A função erro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amostras ou observações.</a:t>
                </a:r>
              </a:p>
              <a:p>
                <a:pPr marL="0" indent="0">
                  <a:buNone/>
                </a:pPr>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1" smtClean="0">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758055"/>
              </a:xfrm>
              <a:blipFill>
                <a:blip r:embed="rId3"/>
                <a:stretch>
                  <a:fillRect l="-985" t="-2561"/>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199" y="1538515"/>
            <a:ext cx="11107058" cy="1712807"/>
          </a:xfrm>
        </p:spPr>
        <p:txBody>
          <a:bodyPr>
            <a:normAutofit fontScale="85000" lnSpcReduction="20000"/>
          </a:bodyPr>
          <a:lstStyle/>
          <a:p>
            <a:r>
              <a:rPr lang="pt-BR" dirty="0"/>
              <a:t>É a forma mais simples de validação cruzada e não acarreta em aumento da complexidade computacional.</a:t>
            </a:r>
          </a:p>
          <a:p>
            <a:r>
              <a:rPr lang="pt-BR" dirty="0"/>
              <a:t>Nessa abordagem, divide-se aleatóriamente o conjunto de dados em p (%) para treinamento e (1-p) (%) para validação.</a:t>
            </a:r>
          </a:p>
          <a:p>
            <a:r>
              <a:rPr lang="pt-BR" dirty="0"/>
              <a:t>Normalmente divide-se o conjunto de dados em 70/80% treinamento e 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b="1" i="1" dirty="0"/>
              <a:t>alta variância </a:t>
            </a:r>
            <a:r>
              <a:rPr lang="pt-BR" dirty="0"/>
              <a:t>pois a validação pode depender muito de quais dados vão para o conjunto de treinamento e quais vão para o conjunto de testes e, portanto, a performance pode ser significativamente diferente dependendo de como a divisão é feita.</a:t>
            </a:r>
          </a:p>
          <a:p>
            <a:endParaRPr lang="pt-BR" dirty="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Tree>
    <p:extLst>
      <p:ext uri="{BB962C8B-B14F-4D97-AF65-F5344CB8AC3E}">
        <p14:creationId xmlns:p14="http://schemas.microsoft.com/office/powerpoint/2010/main" val="2758525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a:t>70% conjunto de treinamento e 30% conjunto de validação.</a:t>
            </a:r>
          </a:p>
          <a:p>
            <a:r>
              <a:rPr lang="pt-BR" dirty="0"/>
              <a:t>Tempo médio para execução com M = 100 é de aproximadamente 40 ms.</a:t>
            </a:r>
          </a:p>
          <a:p>
            <a:r>
              <a:rPr lang="pt-BR" dirty="0"/>
              <a:t>Erro quadrático médio diminui conforme ordem do polinômio aumenta. </a:t>
            </a:r>
          </a:p>
          <a:p>
            <a:r>
              <a:rPr lang="pt-BR" dirty="0"/>
              <a:t>Qual ordem escolher? Obsersando 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3404715" cy="369332"/>
          </a:xfrm>
          <a:prstGeom prst="rect">
            <a:avLst/>
          </a:prstGeom>
        </p:spPr>
        <p:txBody>
          <a:bodyPr wrap="none">
            <a:spAutoFit/>
          </a:bodyPr>
          <a:lstStyle/>
          <a:p>
            <a:r>
              <a:rPr lang="pt-BR" dirty="0">
                <a:hlinkClick r:id="rId4"/>
              </a:rPr>
              <a:t>Exemplo: validacao_cruzada.ipynb</a:t>
            </a:r>
            <a:endParaRPr lang="pt-BR" dirty="0"/>
          </a:p>
        </p:txBody>
      </p:sp>
      <p:pic>
        <p:nvPicPr>
          <p:cNvPr id="7"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k-Fold</a:t>
            </a:r>
          </a:p>
        </p:txBody>
      </p:sp>
      <p:sp>
        <p:nvSpPr>
          <p:cNvPr id="3" name="Content Placeholder 2"/>
          <p:cNvSpPr>
            <a:spLocks noGrp="1"/>
          </p:cNvSpPr>
          <p:nvPr>
            <p:ph idx="1"/>
          </p:nvPr>
        </p:nvSpPr>
        <p:spPr>
          <a:xfrm>
            <a:off x="838200" y="1553029"/>
            <a:ext cx="11049000" cy="1074057"/>
          </a:xfrm>
        </p:spPr>
        <p:txBody>
          <a:bodyPr>
            <a:noAutofit/>
          </a:bodyPr>
          <a:lstStyle/>
          <a:p>
            <a:r>
              <a:rPr lang="pt-BR" sz="2400" dirty="0"/>
              <a:t>Abordagem mais elaborada que a anterior e que consiste em dividir o conjunto de dados em </a:t>
            </a:r>
            <a:r>
              <a:rPr lang="pt-BR" sz="2400" b="1" dirty="0"/>
              <a:t>k</a:t>
            </a:r>
            <a:r>
              <a:rPr lang="pt-BR" sz="2400" dirty="0"/>
              <a:t> folds (pastas ou dobras) e 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grpSp>
        <p:nvGrpSpPr>
          <p:cNvPr id="49" name="Group 48"/>
          <p:cNvGrpSpPr/>
          <p:nvPr/>
        </p:nvGrpSpPr>
        <p:grpSpPr>
          <a:xfrm>
            <a:off x="2644598" y="2598058"/>
            <a:ext cx="7436203" cy="2468870"/>
            <a:chOff x="2569028" y="2669941"/>
            <a:chExt cx="7436203" cy="2468870"/>
          </a:xfrm>
        </p:grpSpPr>
        <p:sp>
          <p:nvSpPr>
            <p:cNvPr id="5" name="Rectangle 4"/>
            <p:cNvSpPr/>
            <p:nvPr/>
          </p:nvSpPr>
          <p:spPr>
            <a:xfrm>
              <a:off x="4818744" y="3114249"/>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14249"/>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8" name="TextBox 7"/>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10" name="TextBox 9"/>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13" name="Rectangle 12"/>
            <p:cNvSpPr/>
            <p:nvPr/>
          </p:nvSpPr>
          <p:spPr>
            <a:xfrm>
              <a:off x="5529442" y="312542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4" name="Rectangle 13"/>
            <p:cNvSpPr/>
            <p:nvPr/>
          </p:nvSpPr>
          <p:spPr>
            <a:xfrm>
              <a:off x="6240140" y="3122987"/>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5" name="Rectangle 14"/>
            <p:cNvSpPr/>
            <p:nvPr/>
          </p:nvSpPr>
          <p:spPr>
            <a:xfrm>
              <a:off x="6950838" y="3121325"/>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6" name="Rectangle 15"/>
            <p:cNvSpPr/>
            <p:nvPr/>
          </p:nvSpPr>
          <p:spPr>
            <a:xfrm>
              <a:off x="4108042"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7" name="Rectangle 16"/>
            <p:cNvSpPr/>
            <p:nvPr/>
          </p:nvSpPr>
          <p:spPr>
            <a:xfrm>
              <a:off x="4818740" y="3520886"/>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8" name="Rectangle 17"/>
            <p:cNvSpPr/>
            <p:nvPr/>
          </p:nvSpPr>
          <p:spPr>
            <a:xfrm>
              <a:off x="6950834"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19" name="Rectangle 18"/>
            <p:cNvSpPr/>
            <p:nvPr/>
          </p:nvSpPr>
          <p:spPr>
            <a:xfrm>
              <a:off x="5529438"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0" name="Rectangle 19"/>
            <p:cNvSpPr/>
            <p:nvPr/>
          </p:nvSpPr>
          <p:spPr>
            <a:xfrm>
              <a:off x="6240136"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1" name="Rectangle 20"/>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2" name="Rectangle 21"/>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3" name="Rectangle 22"/>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4" name="Rectangle 23"/>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5" name="Rectangle 24"/>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6" name="Rectangle 25"/>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7" name="Rectangle 26"/>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8" name="Rectangle 27"/>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9" name="Rectangle 28"/>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0" name="Rectangle 29"/>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1" name="Rectangle 30"/>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32" name="Rectangle 31"/>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33" name="Rectangle 32"/>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4" name="Rectangle 33"/>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5" name="Rectangle 34"/>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2" name="TextBox 1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11" name="Straight Arrow Connector 10"/>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373856" y="4798322"/>
              <a:ext cx="325089"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2" name="Rectangle 41"/>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Rectangle 43"/>
            <p:cNvSpPr/>
            <p:nvPr/>
          </p:nvSpPr>
          <p:spPr>
            <a:xfrm>
              <a:off x="2569029" y="3127208"/>
              <a:ext cx="1539013" cy="369332"/>
            </a:xfrm>
            <a:prstGeom prst="rect">
              <a:avLst/>
            </a:prstGeom>
          </p:spPr>
          <p:txBody>
            <a:bodyPr wrap="square">
              <a:spAutoFit/>
            </a:bodyPr>
            <a:lstStyle/>
            <a:p>
              <a:r>
                <a:rPr lang="pt-BR" dirty="0"/>
                <a:t>Treinamento 1</a:t>
              </a:r>
            </a:p>
          </p:txBody>
        </p:sp>
        <p:sp>
          <p:nvSpPr>
            <p:cNvPr id="45" name="Rectangle 44"/>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46" name="Rectangle 45"/>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47" name="Rectangle 46"/>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8" name="Rectangle 47"/>
            <p:cNvSpPr/>
            <p:nvPr/>
          </p:nvSpPr>
          <p:spPr>
            <a:xfrm>
              <a:off x="2569028" y="4368815"/>
              <a:ext cx="1539013" cy="369332"/>
            </a:xfrm>
            <a:prstGeom prst="rect">
              <a:avLst/>
            </a:prstGeom>
          </p:spPr>
          <p:txBody>
            <a:bodyPr wrap="square">
              <a:spAutoFit/>
            </a:bodyPr>
            <a:lstStyle/>
            <a:p>
              <a:pPr algn="r"/>
              <a:r>
                <a:rPr lang="pt-BR" dirty="0"/>
                <a:t>Treinamento 4</a:t>
              </a:r>
            </a:p>
          </p:txBody>
        </p:sp>
      </p:grpSp>
      <p:sp>
        <p:nvSpPr>
          <p:cNvPr id="50" name="Content Placeholder 2"/>
          <p:cNvSpPr txBox="1">
            <a:spLocks/>
          </p:cNvSpPr>
          <p:nvPr/>
        </p:nvSpPr>
        <p:spPr>
          <a:xfrm>
            <a:off x="838200" y="5234527"/>
            <a:ext cx="11049000" cy="1074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a:t>Cada exemplo entra em um conjunto de validação exatamente </a:t>
            </a:r>
            <a:r>
              <a:rPr lang="pt-BR" sz="2400" b="1" dirty="0"/>
              <a:t>1</a:t>
            </a:r>
            <a:r>
              <a:rPr lang="pt-BR" sz="2400" dirty="0"/>
              <a:t> vez e em um conjunto de treinamento </a:t>
            </a:r>
            <a:r>
              <a:rPr lang="pt-BR" sz="2400" b="1" dirty="0"/>
              <a:t>k-1</a:t>
            </a:r>
            <a:r>
              <a:rPr lang="pt-BR" sz="2400" dirty="0"/>
              <a:t> vezes.</a:t>
            </a:r>
          </a:p>
          <a:p>
            <a:r>
              <a:rPr lang="pt-BR" sz="2400" dirty="0"/>
              <a:t>O desempenho do modelo é dado pela média dos erros de validação calculados para cada um dos </a:t>
            </a:r>
            <a:r>
              <a:rPr lang="pt-BR" sz="2400" b="1" dirty="0"/>
              <a:t>k</a:t>
            </a:r>
            <a:r>
              <a:rPr lang="pt-BR" sz="2400" dirty="0"/>
              <a:t> folds. </a:t>
            </a:r>
          </a:p>
        </p:txBody>
      </p:sp>
    </p:spTree>
    <p:extLst>
      <p:ext uri="{BB962C8B-B14F-4D97-AF65-F5344CB8AC3E}">
        <p14:creationId xmlns:p14="http://schemas.microsoft.com/office/powerpoint/2010/main" val="1243562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k-Fold</a:t>
            </a:r>
          </a:p>
        </p:txBody>
      </p:sp>
      <p:sp>
        <p:nvSpPr>
          <p:cNvPr id="3" name="Content Placeholder 2"/>
          <p:cNvSpPr>
            <a:spLocks noGrp="1"/>
          </p:cNvSpPr>
          <p:nvPr>
            <p:ph idx="1"/>
          </p:nvPr>
        </p:nvSpPr>
        <p:spPr>
          <a:xfrm>
            <a:off x="838199" y="1825625"/>
            <a:ext cx="11092544" cy="4351338"/>
          </a:xfrm>
        </p:spPr>
        <p:txBody>
          <a:bodyPr>
            <a:normAutofit/>
          </a:bodyPr>
          <a:lstStyle/>
          <a:p>
            <a:r>
              <a:rPr lang="pt-BR" sz="2400" dirty="0"/>
              <a:t>Essa abordagem reduz significativamente o bias, pois usamos a maioria dos dados para treinamento, e também reduz significativamente a variância, pois todos os dados são usados para validação em um dos </a:t>
            </a:r>
            <a:r>
              <a:rPr lang="pt-BR" sz="2400" b="1" dirty="0"/>
              <a:t>k</a:t>
            </a:r>
            <a:r>
              <a:rPr lang="pt-BR" sz="2400" dirty="0"/>
              <a:t> treinamentos. </a:t>
            </a:r>
          </a:p>
          <a:p>
            <a:r>
              <a:rPr lang="pt-BR" sz="2400" dirty="0"/>
              <a:t>Como regra geral e evidência empírica, normalmente, utiliza-se </a:t>
            </a:r>
            <a:r>
              <a:rPr lang="pt-BR" sz="2400" b="1" dirty="0"/>
              <a:t>k</a:t>
            </a:r>
            <a:r>
              <a:rPr lang="pt-BR" sz="2400" dirty="0"/>
              <a:t> = 5 ou 10. </a:t>
            </a:r>
          </a:p>
          <a:p>
            <a:r>
              <a:rPr lang="pt-BR" sz="2400" dirty="0"/>
              <a:t>A variância da estimativa resultante é reduzida à medida que </a:t>
            </a:r>
            <a:r>
              <a:rPr lang="pt-BR" sz="2400" b="1" dirty="0"/>
              <a:t>k</a:t>
            </a:r>
            <a:r>
              <a:rPr lang="pt-BR" sz="2400" dirty="0"/>
              <a:t> é aumentado.</a:t>
            </a:r>
          </a:p>
          <a:p>
            <a:r>
              <a:rPr lang="pt-BR" sz="2400" dirty="0"/>
              <a:t>Caso </a:t>
            </a:r>
            <a:r>
              <a:rPr lang="pt-BR" sz="2400" b="1" dirty="0"/>
              <a:t>k=N</a:t>
            </a:r>
            <a:r>
              <a:rPr lang="pt-BR" sz="2400" dirty="0"/>
              <a:t>, ou seja, o número folds é igual o número total de exemplos do conjunto, então a abordagem é conhecida como validação cruzada </a:t>
            </a:r>
            <a:r>
              <a:rPr lang="pt-BR" sz="2400" b="1" dirty="0"/>
              <a:t>leave-one-out</a:t>
            </a:r>
            <a:r>
              <a:rPr lang="pt-BR" sz="2400" dirty="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leva </a:t>
            </a:r>
            <a:r>
              <a:rPr lang="pt-BR" b="1" dirty="0"/>
              <a:t>k</a:t>
            </a:r>
            <a:r>
              <a:rPr lang="pt-BR" dirty="0"/>
              <a:t> vezes mais tempo para fazer-se a avaliação do modelo (treinamento+validação).</a:t>
            </a:r>
          </a:p>
        </p:txBody>
      </p:sp>
    </p:spTree>
    <p:extLst>
      <p:ext uri="{BB962C8B-B14F-4D97-AF65-F5344CB8AC3E}">
        <p14:creationId xmlns:p14="http://schemas.microsoft.com/office/powerpoint/2010/main" val="611938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k-Fold com SciKit-Learn</a:t>
            </a:r>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a:t>k</a:t>
            </a:r>
            <a:r>
              <a:rPr lang="pt-BR" dirty="0"/>
              <a:t> = 10 folds: 10 iteraçoes 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erro quadrático médio para as 10 iterações.</a:t>
            </a:r>
          </a:p>
          <a:p>
            <a:r>
              <a:rPr lang="pt-BR" dirty="0"/>
              <a:t>Tempo médio para execução com M = 100 é de aproximadamente 430 ms.</a:t>
            </a:r>
          </a:p>
          <a:p>
            <a:r>
              <a:rPr lang="pt-BR" dirty="0"/>
              <a:t>Qual ordem escolher? 2? Pelo erro sim, mas pelo desvio padrão não.</a:t>
            </a:r>
          </a:p>
          <a:p>
            <a:endParaRPr lang="pt-BR" dirty="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8787285" y="4835328"/>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1"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Leave-p-out</a:t>
            </a:r>
          </a:p>
        </p:txBody>
      </p:sp>
      <p:sp>
        <p:nvSpPr>
          <p:cNvPr id="3" name="Content Placeholder 2"/>
          <p:cNvSpPr>
            <a:spLocks noGrp="1"/>
          </p:cNvSpPr>
          <p:nvPr>
            <p:ph idx="1"/>
          </p:nvPr>
        </p:nvSpPr>
        <p:spPr>
          <a:xfrm>
            <a:off x="838199" y="1825625"/>
            <a:ext cx="10903857" cy="4351338"/>
          </a:xfrm>
        </p:spPr>
        <p:txBody>
          <a:bodyPr>
            <a:normAutofit lnSpcReduction="10000"/>
          </a:bodyPr>
          <a:lstStyle/>
          <a:p>
            <a:r>
              <a:rPr lang="pt-BR" dirty="0"/>
              <a:t>Essa abordagem valida um modelo usando todas as combinações possíveis de </a:t>
            </a:r>
            <a:r>
              <a:rPr lang="pt-BR" b="1" dirty="0"/>
              <a:t>p</a:t>
            </a:r>
            <a:r>
              <a:rPr lang="pt-BR" dirty="0"/>
              <a:t> exemplos como conjunto de validação e os </a:t>
            </a:r>
            <a:r>
              <a:rPr lang="pt-BR" b="1" dirty="0"/>
              <a:t>N-p</a:t>
            </a:r>
            <a:r>
              <a:rPr lang="pt-BR" dirty="0"/>
              <a:t> exemplos restantes como conjunto de treinamento.</a:t>
            </a:r>
          </a:p>
          <a:p>
            <a:r>
              <a:rPr lang="pt-BR" dirty="0"/>
              <a:t>Fornece estimativas de erro mais precisas do que as abordagens anteriores.</a:t>
            </a:r>
          </a:p>
          <a:p>
            <a:r>
              <a:rPr lang="pt-BR" b="1" dirty="0"/>
              <a:t>Desvantagem</a:t>
            </a:r>
          </a:p>
          <a:p>
            <a:pPr lvl="1">
              <a:buFont typeface="Courier New" panose="02070309020205020404" pitchFamily="49" charset="0"/>
              <a:buChar char="o"/>
            </a:pPr>
            <a:r>
              <a:rPr lang="pt-BR" dirty="0"/>
              <a:t>É uma aborgagem 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abordagem </a:t>
            </a:r>
            <a:r>
              <a:rPr lang="pt-BR" b="1" i="1" dirty="0"/>
              <a:t>leave-one-out</a:t>
            </a:r>
            <a:r>
              <a:rPr lang="pt-BR" dirty="0"/>
              <a:t>.</a:t>
            </a:r>
            <a:endParaRPr lang="pt-BR" b="1" dirty="0"/>
          </a:p>
          <a:p>
            <a:endParaRPr lang="pt-BR" dirty="0"/>
          </a:p>
        </p:txBody>
      </p:sp>
    </p:spTree>
    <p:extLst>
      <p:ext uri="{BB962C8B-B14F-4D97-AF65-F5344CB8AC3E}">
        <p14:creationId xmlns:p14="http://schemas.microsoft.com/office/powerpoint/2010/main" val="1300654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0"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0875889" cy="4641677"/>
          </a:xfrm>
        </p:spPr>
        <p:txBody>
          <a:bodyPr>
            <a:normAutofit lnSpcReduction="10000"/>
          </a:bodyPr>
          <a:lstStyle/>
          <a:p>
            <a:r>
              <a:rPr lang="pt-BR" dirty="0"/>
              <a:t>Conforme nos vimos, o </a:t>
            </a:r>
            <a:r>
              <a:rPr lang="pt-BR" b="1" dirty="0"/>
              <a:t>leave-p-out</a:t>
            </a:r>
            <a:r>
              <a:rPr lang="pt-BR" dirty="0"/>
              <a:t> dá indicações mais claras de qual ordem usar pois usa um maior número de pares treinamento/teste, aumentando a confiabilidade tanto do erro médio quanto do desvio padrão.</a:t>
            </a:r>
          </a:p>
          <a:p>
            <a:r>
              <a:rPr lang="pt-BR" dirty="0"/>
              <a:t>Porém, é bastante custoso em relação ao tempo necessário para se executá-lo, mesmo com uma base de 100 amostras leva mais de 3 [s].</a:t>
            </a:r>
          </a:p>
          <a:p>
            <a:r>
              <a:rPr lang="pt-BR" dirty="0"/>
              <a:t>Portanto, é interessante utilizá-lo 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a:t>Bases maiores 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5"/>
            <a:ext cx="11001703" cy="4351338"/>
          </a:xfrm>
        </p:spPr>
        <p:txBody>
          <a:bodyPr/>
          <a:lstStyle/>
          <a:p>
            <a:r>
              <a:rPr lang="pt-BR" dirty="0"/>
              <a:t>E se os erros são pequenos para vários graus de polinômio, incluindo altos graus?</a:t>
            </a:r>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a:t>“.</a:t>
            </a:r>
          </a:p>
          <a:p>
            <a:r>
              <a:rPr lang="pt-BR" b="1" i="1" dirty="0"/>
              <a:t>Occam </a:t>
            </a:r>
            <a:r>
              <a:rPr lang="pt-BR" dirty="0"/>
              <a:t>costumava argumentar contra todos os tipos de complicações.</a:t>
            </a:r>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200" y="1825624"/>
            <a:ext cx="10515600" cy="4033999"/>
          </a:xfrm>
        </p:spPr>
        <p:txBody>
          <a:bodyPr>
            <a:normAutofit/>
          </a:bodyPr>
          <a:lstStyle/>
          <a:p>
            <a:r>
              <a:rPr lang="pt-BR" dirty="0"/>
              <a:t>Outra forma de se avaliar qual é a melhor ordem para um modelo é através das curvas de aprendizado.</a:t>
            </a:r>
          </a:p>
          <a:p>
            <a:r>
              <a:rPr lang="pt-BR" b="1" dirty="0"/>
              <a:t>Curvas de aprendizado</a:t>
            </a:r>
            <a:r>
              <a:rPr lang="pt-BR" dirty="0"/>
              <a:t>: são gráficos que mostram o desempenho do modelo no conjunto de treinamento e no conjunto de validação em função do tamanho do conjunto de treinamento.</a:t>
            </a:r>
          </a:p>
          <a:p>
            <a:pPr lvl="1"/>
            <a:r>
              <a:rPr lang="pt-BR" dirty="0"/>
              <a:t>Caso você não tenha dois conjuntos, treinamento e validação, normalmente se divide a base original em 70 a 80% para treinamento e 30 a 20% para validação.</a:t>
            </a:r>
          </a:p>
        </p:txBody>
      </p:sp>
    </p:spTree>
    <p:extLst>
      <p:ext uri="{BB962C8B-B14F-4D97-AF65-F5344CB8AC3E}">
        <p14:creationId xmlns:p14="http://schemas.microsoft.com/office/powerpoint/2010/main" val="175086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77500" lnSpcReduction="20000"/>
              </a:bodyPr>
              <a:lstStyle/>
              <a:p>
                <a:pPr marL="0" indent="0">
                  <a:buNone/>
                </a:pPr>
                <a:r>
                  <a:rPr lang="pt-BR" dirty="0"/>
                  <a:t>Expandindo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temos</a:t>
                </a:r>
              </a:p>
              <a:p>
                <a:pPr marL="0" indent="0" algn="ctr">
                  <a:buNone/>
                </a:pP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r>
                      <a:rPr lang="pt-BR" b="0" i="0" smtClean="0">
                        <a:latin typeface="Cambria Math" panose="02040503050406030204" pitchFamily="18" charset="0"/>
                      </a:rPr>
                      <m:t>=</m:t>
                    </m:r>
                  </m:oMath>
                </a14:m>
                <a:r>
                  <a:rPr lang="pt-BR" b="1" dirty="0"/>
                  <a:t>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sSup>
                      <m:sSupPr>
                        <m:ctrlPr>
                          <a:rPr lang="pt-BR" i="1" smtClean="0">
                            <a:latin typeface="Cambria Math" panose="02040503050406030204" pitchFamily="18" charset="0"/>
                          </a:rPr>
                        </m:ctrlPr>
                      </m:sSupPr>
                      <m:e>
                        <m:r>
                          <a:rPr lang="pt-BR" b="1" i="1">
                            <a:latin typeface="Cambria Math" panose="02040503050406030204" pitchFamily="18" charset="0"/>
                          </a:rPr>
                          <m:t>𝜱</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endParaRPr lang="pt-BR" dirty="0"/>
              </a:p>
              <a:p>
                <a:pPr marL="0" indent="0">
                  <a:buNone/>
                </a:pPr>
                <a:r>
                  <a:rPr lang="pt-BR" b="1" dirty="0"/>
                  <a:t>Como encontramos o mínimo dessa função em relação aos parâmetros?</a:t>
                </a:r>
              </a:p>
              <a:p>
                <a:pPr marL="0" indent="0">
                  <a:buNone/>
                </a:pPr>
                <a:r>
                  <a:rPr lang="pt-BR" dirty="0"/>
                  <a:t>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nula, </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0"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smtClean="0">
                        <a:latin typeface="Cambria Math" panose="02040503050406030204" pitchFamily="18" charset="0"/>
                      </a:rPr>
                      <m:t>=</m:t>
                    </m:r>
                    <m:r>
                      <a:rPr lang="pt-BR" b="0" i="1" smtClean="0">
                        <a:latin typeface="Cambria Math" panose="02040503050406030204" pitchFamily="18" charset="0"/>
                      </a:rPr>
                      <m:t>0</m:t>
                    </m:r>
                  </m:oMath>
                </a14:m>
                <a:r>
                  <a:rPr lang="pt-BR" b="0" dirty="0"/>
                  <a:t>,</a:t>
                </a:r>
              </a:p>
              <a:p>
                <a:pPr marL="0" indent="0">
                  <a:buNone/>
                </a:pPr>
                <a:r>
                  <a:rPr lang="pt-BR" dirty="0"/>
                  <a:t>porém, esse ponto pode ser tanto um mínimo como um máximo. </a:t>
                </a:r>
              </a:p>
              <a:p>
                <a:pPr marL="0" indent="0">
                  <a:buNone/>
                </a:pPr>
                <a:r>
                  <a:rPr lang="pt-BR" b="1" dirty="0"/>
                  <a:t>Como sabemos se o ponto encontrado é um mínimo ou um máximo?</a:t>
                </a:r>
              </a:p>
              <a:p>
                <a:pPr marL="0" indent="0">
                  <a:buNone/>
                </a:pPr>
                <a:r>
                  <a:rPr lang="pt-BR" b="0" dirty="0"/>
                  <a:t>Se a inclinação é nula e a derivada de segunda ordem for positiva, então o ponto nós dá o mínimo,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m:t>
                              </m:r>
                            </m:e>
                            <m:sup>
                              <m:r>
                                <a:rPr lang="pt-BR" b="0" i="1" smtClean="0">
                                  <a:latin typeface="Cambria Math" panose="02040503050406030204" pitchFamily="18" charset="0"/>
                                </a:rPr>
                                <m:t>2</m:t>
                              </m:r>
                            </m:sup>
                          </m:sSup>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b="0" dirty="0"/>
                  <a:t> tiver </a:t>
                </a:r>
                <a:r>
                  <a:rPr lang="pt-BR" b="1" i="1" dirty="0"/>
                  <a:t>posto</a:t>
                </a:r>
                <a:r>
                  <a:rPr lang="pt-BR" b="0"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0"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b="0" dirty="0"/>
                  <a:t> é </a:t>
                </a:r>
                <a:r>
                  <a:rPr lang="pt-BR" b="1" i="1" dirty="0"/>
                  <a:t>positiva </a:t>
                </a:r>
                <a:r>
                  <a:rPr lang="pt-BR" b="1" i="1" dirty="0" err="1"/>
                  <a:t>semi-definida</a:t>
                </a:r>
                <a:r>
                  <a:rPr lang="pt-BR" b="0" dirty="0"/>
                  <a:t> e portanto o ponto encontrado acima é realmente o mínimo da </a:t>
                </a:r>
                <a:r>
                  <a:rPr lang="pt-BR" b="1" i="1" dirty="0"/>
                  <a:t>função de erro</a:t>
                </a:r>
                <a:r>
                  <a:rPr lang="pt-BR" b="0" dirty="0"/>
                  <a:t>.</a:t>
                </a:r>
              </a:p>
              <a:p>
                <a:pPr marL="0" indent="0">
                  <a:buNone/>
                </a:pPr>
                <a:endParaRPr lang="pt-BR" dirty="0"/>
              </a:p>
              <a:p>
                <a:pPr marL="0" indent="0">
                  <a:buNone/>
                </a:pPr>
                <a:endParaRPr lang="pt-BR" b="0" dirty="0"/>
              </a:p>
              <a:p>
                <a:pPr marL="0" indent="0">
                  <a:buNone/>
                </a:pP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720" t="-2519"/>
                </a:stretch>
              </a:blipFill>
            </p:spPr>
            <p:txBody>
              <a:bodyPr/>
              <a:lstStyle/>
              <a:p>
                <a:r>
                  <a:rPr lang="pt-BR">
                    <a:noFill/>
                  </a:rPr>
                  <a:t> </a:t>
                </a:r>
              </a:p>
            </p:txBody>
          </p:sp>
        </mc:Fallback>
      </mc:AlternateContent>
    </p:spTree>
    <p:extLst>
      <p:ext uri="{BB962C8B-B14F-4D97-AF65-F5344CB8AC3E}">
        <p14:creationId xmlns:p14="http://schemas.microsoft.com/office/powerpoint/2010/main" val="36690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769600" cy="1325563"/>
          </a:xfrm>
        </p:spPr>
        <p:txBody>
          <a:bodyPr/>
          <a:lstStyle/>
          <a:p>
            <a:r>
              <a:rPr lang="pt-BR" dirty="0"/>
              <a:t>Curvas de Aprendizado: Polinômio de ordem 1</a:t>
            </a:r>
          </a:p>
        </p:txBody>
      </p:sp>
      <p:sp>
        <p:nvSpPr>
          <p:cNvPr id="3" name="Content Placeholder 2"/>
          <p:cNvSpPr>
            <a:spLocks noGrp="1"/>
          </p:cNvSpPr>
          <p:nvPr>
            <p:ph idx="1"/>
          </p:nvPr>
        </p:nvSpPr>
        <p:spPr>
          <a:xfrm>
            <a:off x="838200" y="3386083"/>
            <a:ext cx="11125200" cy="3370318"/>
          </a:xfrm>
        </p:spPr>
        <p:txBody>
          <a:bodyPr>
            <a:normAutofit fontScale="85000" lnSpcReduction="20000"/>
          </a:bodyPr>
          <a:lstStyle/>
          <a:p>
            <a:r>
              <a:rPr lang="pt-BR" dirty="0"/>
              <a:t>Com 1 ou 2 exemplos no conjunto de treinamento, modelo se ajusta perfeitamente (reta), porém, conforme os exemplos aumentam, é impossível para ele se ajustar (dados não-lineares e ruído).</a:t>
            </a:r>
          </a:p>
          <a:p>
            <a:r>
              <a:rPr lang="pt-BR" dirty="0"/>
              <a:t>Erro nos exemplos de treinamento aumenta até atingir um platô e não diminui mesmo com o aumento do conjunto de treinamento.</a:t>
            </a:r>
          </a:p>
          <a:p>
            <a:r>
              <a:rPr lang="pt-BR" dirty="0"/>
              <a:t>Erro de validação é alto quando modelo é treinado com poucos exemplos, porém, diminui conforme ele aumenta, terminando em um platõ próximo do erro de treinamento.</a:t>
            </a:r>
          </a:p>
          <a:p>
            <a:r>
              <a:rPr lang="pt-BR" dirty="0"/>
              <a:t>Essas curvas são típicas de um modelo que está </a:t>
            </a:r>
            <a:r>
              <a:rPr lang="pt-BR" b="1" i="1" dirty="0"/>
              <a:t>sub-ajustando</a:t>
            </a:r>
            <a:r>
              <a:rPr lang="pt-BR" dirty="0"/>
              <a:t>.</a:t>
            </a:r>
          </a:p>
          <a:p>
            <a:r>
              <a:rPr lang="pt-BR" b="1" dirty="0"/>
              <a:t>O que fazer</a:t>
            </a:r>
            <a:r>
              <a:rPr lang="pt-BR" dirty="0"/>
              <a:t>: Ordem do modelo deve ser aumentada.</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9570"/>
            <a:ext cx="8196349" cy="2306512"/>
          </a:xfrm>
          <a:prstGeom prst="rect">
            <a:avLst/>
          </a:prstGeom>
        </p:spPr>
      </p:pic>
      <p:sp>
        <p:nvSpPr>
          <p:cNvPr id="5" name="Rectangle 4"/>
          <p:cNvSpPr/>
          <p:nvPr/>
        </p:nvSpPr>
        <p:spPr>
          <a:xfrm>
            <a:off x="9092143" y="1790453"/>
            <a:ext cx="2998257" cy="646331"/>
          </a:xfrm>
          <a:prstGeom prst="rect">
            <a:avLst/>
          </a:prstGeom>
        </p:spPr>
        <p:txBody>
          <a:bodyPr wrap="none">
            <a:spAutoFit/>
          </a:bodyPr>
          <a:lstStyle/>
          <a:p>
            <a:r>
              <a:rPr lang="pt-BR" dirty="0">
                <a:hlinkClick r:id="rId4"/>
              </a:rPr>
              <a:t>Exemplo: </a:t>
            </a:r>
          </a:p>
          <a:p>
            <a:r>
              <a:rPr lang="pt-BR" dirty="0">
                <a:hlinkClick r:id="rId4"/>
              </a:rPr>
              <a:t>curvas_de_aprendizado.ipynb</a:t>
            </a:r>
            <a:endParaRPr lang="pt-BR" dirty="0"/>
          </a:p>
        </p:txBody>
      </p:sp>
      <p:sp>
        <p:nvSpPr>
          <p:cNvPr id="6" name="Rectangle 5"/>
          <p:cNvSpPr/>
          <p:nvPr/>
        </p:nvSpPr>
        <p:spPr>
          <a:xfrm>
            <a:off x="780606" y="1079570"/>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Aprendizado: Polinômio de ordem 20</a:t>
            </a:r>
          </a:p>
        </p:txBody>
      </p:sp>
      <p:sp>
        <p:nvSpPr>
          <p:cNvPr id="3" name="Content Placeholder 2"/>
          <p:cNvSpPr>
            <a:spLocks noGrp="1"/>
          </p:cNvSpPr>
          <p:nvPr>
            <p:ph idx="1"/>
          </p:nvPr>
        </p:nvSpPr>
        <p:spPr>
          <a:xfrm>
            <a:off x="838200" y="3473951"/>
            <a:ext cx="11125200" cy="3282450"/>
          </a:xfrm>
        </p:spPr>
        <p:txBody>
          <a:bodyPr>
            <a:normAutofit fontScale="92500" lnSpcReduction="20000"/>
          </a:bodyPr>
          <a:lstStyle/>
          <a:p>
            <a:r>
              <a:rPr lang="pt-BR" dirty="0"/>
              <a:t>O erro de treinamento é menor do que com o modelo com polinômio de ordem 1.</a:t>
            </a:r>
          </a:p>
          <a:p>
            <a:r>
              <a:rPr lang="pt-BR" dirty="0"/>
              <a:t>Há uma diferença entre as curvas do erro de treinamento e validação. </a:t>
            </a:r>
          </a:p>
          <a:p>
            <a:r>
              <a:rPr lang="pt-BR" dirty="0"/>
              <a:t>Isso significa que o modelo tem um desempenho melhor nos dados de treinamento do que nos dados de validação, indicando que o modelo está </a:t>
            </a:r>
            <a:r>
              <a:rPr lang="pt-BR" b="1" i="1" dirty="0"/>
              <a:t>sobre-ajustando</a:t>
            </a:r>
            <a:r>
              <a:rPr lang="pt-BR" dirty="0"/>
              <a:t>.</a:t>
            </a:r>
          </a:p>
          <a:p>
            <a:r>
              <a:rPr lang="pt-BR" dirty="0"/>
              <a:t>A performance do modelo melhora caso o conjunto de treinamento seja aumentado.</a:t>
            </a:r>
          </a:p>
          <a:p>
            <a:r>
              <a:rPr lang="pt-BR" b="1" dirty="0"/>
              <a:t>O que fazer</a:t>
            </a:r>
            <a:r>
              <a:rPr lang="pt-BR" dirty="0"/>
              <a:t>: diminuir ordem do modelo ou aumentar conjunto de treinamento.</a:t>
            </a:r>
          </a:p>
          <a:p>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63045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Tanto o erro de treinamento quanto o de validação são menores do que com o modelo de regressão linear, i.e., reta.</a:t>
            </a:r>
          </a:p>
          <a:p>
            <a:pPr marL="171450" indent="-171450">
              <a:lnSpc>
                <a:spcPct val="100000"/>
              </a:lnSpc>
              <a:spcBef>
                <a:spcPts val="0"/>
              </a:spcBef>
              <a:defRPr/>
            </a:pPr>
            <a:r>
              <a:rPr lang="pt-BR" dirty="0"/>
              <a:t>A diferença entre os erros diminui com aumento do conjunto de treinamento se tonando pequena e constante.</a:t>
            </a:r>
          </a:p>
          <a:p>
            <a:pPr marL="171450" indent="-171450">
              <a:lnSpc>
                <a:spcPct val="100000"/>
              </a:lnSpc>
              <a:spcBef>
                <a:spcPts val="0"/>
              </a:spcBef>
              <a:defRPr/>
            </a:pPr>
            <a:r>
              <a:rPr lang="pt-BR" dirty="0"/>
              <a:t>Isso 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fazer</a:t>
            </a:r>
            <a:r>
              <a:rPr lang="pt-BR" dirty="0"/>
              <a:t>: escolher esta ordem de modelo.</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35613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Regularização</a:t>
            </a:r>
          </a:p>
        </p:txBody>
      </p:sp>
      <p:sp>
        <p:nvSpPr>
          <p:cNvPr id="3" name="Content Placeholder 2"/>
          <p:cNvSpPr>
            <a:spLocks noGrp="1"/>
          </p:cNvSpPr>
          <p:nvPr>
            <p:ph idx="1"/>
          </p:nvPr>
        </p:nvSpPr>
        <p:spPr>
          <a:xfrm>
            <a:off x="838199" y="1825625"/>
            <a:ext cx="10959059" cy="4874978"/>
          </a:xfrm>
        </p:spPr>
        <p:txBody>
          <a:bodyPr>
            <a:normAutofit lnSpcReduction="10000"/>
          </a:bodyPr>
          <a:lstStyle/>
          <a:p>
            <a:r>
              <a:rPr lang="pt-BR" dirty="0"/>
              <a:t>A </a:t>
            </a:r>
            <a:r>
              <a:rPr lang="pt-BR" b="1" dirty="0"/>
              <a:t>regularização </a:t>
            </a:r>
            <a:r>
              <a:rPr lang="pt-BR" dirty="0"/>
              <a:t>é mais uma forma de se escolher o melhor modelo.</a:t>
            </a:r>
          </a:p>
          <a:p>
            <a:r>
              <a:rPr lang="pt-BR" b="1" i="1" dirty="0"/>
              <a:t>Regularização</a:t>
            </a:r>
            <a:r>
              <a:rPr lang="pt-BR" dirty="0"/>
              <a:t> é uma técnica que visa obter um modelo bem comportado (ou seja, que não </a:t>
            </a:r>
            <a:r>
              <a:rPr lang="pt-BR" b="1" i="1" dirty="0"/>
              <a:t>sobreajuste</a:t>
            </a:r>
            <a:r>
              <a:rPr lang="pt-BR" dirty="0"/>
              <a:t>) através da incorporação de informações adicionais ao processo de treinamento do modelo, na forma de </a:t>
            </a:r>
            <a:r>
              <a:rPr lang="pt-BR" b="1" i="1" dirty="0"/>
              <a:t>restrições 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que veremos a seguir são: </a:t>
            </a:r>
            <a:r>
              <a:rPr lang="it-IT" i="1" dirty="0"/>
              <a:t>rigde regression</a:t>
            </a:r>
            <a:r>
              <a:rPr lang="it-IT" dirty="0"/>
              <a:t>, LASSO e </a:t>
            </a:r>
            <a:r>
              <a:rPr lang="it-IT" i="1" dirty="0"/>
              <a:t>elastic net</a:t>
            </a:r>
            <a:r>
              <a:rPr lang="it-IT" dirty="0"/>
              <a:t>. Todas elas  </a:t>
            </a:r>
            <a:r>
              <a:rPr lang="pt-BR" dirty="0"/>
              <a:t>introduzem restrições ligadas a alguma </a:t>
            </a:r>
            <a:r>
              <a:rPr lang="pt-BR" b="1" i="1" dirty="0"/>
              <a:t>norma</a:t>
            </a:r>
            <a:r>
              <a:rPr lang="pt-BR" dirty="0"/>
              <a:t> do vetor de pesos do modelo.</a:t>
            </a:r>
          </a:p>
        </p:txBody>
      </p:sp>
    </p:spTree>
    <p:extLst>
      <p:ext uri="{BB962C8B-B14F-4D97-AF65-F5344CB8AC3E}">
        <p14:creationId xmlns:p14="http://schemas.microsoft.com/office/powerpoint/2010/main" val="3185529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61914" cy="4916370"/>
              </a:xfrm>
            </p:spPr>
            <p:txBody>
              <a:bodyPr>
                <a:normAutofit fontScale="92500" lnSpcReduction="10000"/>
              </a:bodyPr>
              <a:lstStyle/>
              <a:p>
                <a:pPr marL="0" indent="0">
                  <a:buNone/>
                </a:pPr>
                <a:r>
                  <a:rPr lang="pt-BR" dirty="0"/>
                  <a:t>Ao invés de minimizar 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(ou seja, norma L2) do vetor de pesos.</a:t>
                </a:r>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e>
                    </m:func>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oMath>
                </a14:m>
                <a:r>
                  <a:rPr lang="pt-BR" sz="2400"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regularização</a:t>
                </a:r>
                <a:r>
                  <a:rPr lang="pt-BR" dirty="0"/>
                  <a:t>.</a:t>
                </a:r>
                <a:endParaRPr lang="pt-BR" b="1" i="1"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dá 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hipótese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em 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61914" cy="4916370"/>
              </a:xfrm>
              <a:blipFill rotWithShape="0">
                <a:blip r:embed="rId3"/>
                <a:stretch>
                  <a:fillRect l="-1001" t="-2478" r="-1112"/>
                </a:stretch>
              </a:blipFill>
            </p:spPr>
            <p:txBody>
              <a:bodyPr/>
              <a:lstStyle/>
              <a:p>
                <a:r>
                  <a:rPr lang="pt-BR">
                    <a:noFill/>
                  </a:rPr>
                  <a:t> </a:t>
                </a:r>
              </a:p>
            </p:txBody>
          </p:sp>
        </mc:Fallback>
      </mc:AlternateContent>
      <p:sp>
        <p:nvSpPr>
          <p:cNvPr id="4" name="Rectangle 3"/>
          <p:cNvSpPr/>
          <p:nvPr/>
        </p:nvSpPr>
        <p:spPr>
          <a:xfrm>
            <a:off x="6960638" y="2836507"/>
            <a:ext cx="9890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11349" y="5075852"/>
            <a:ext cx="1436912" cy="18661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48261" y="4823718"/>
            <a:ext cx="2367956" cy="369332"/>
          </a:xfrm>
          <a:prstGeom prst="rect">
            <a:avLst/>
          </a:prstGeom>
          <a:noFill/>
        </p:spPr>
        <p:txBody>
          <a:bodyPr wrap="none" rtlCol="0">
            <a:spAutoFit/>
          </a:bodyPr>
          <a:lstStyle/>
          <a:p>
            <a:r>
              <a:rPr lang="pt-BR" dirty="0"/>
              <a:t>Início em 1 e não em 0.</a:t>
            </a:r>
          </a:p>
        </p:txBody>
      </p:sp>
    </p:spTree>
    <p:extLst>
      <p:ext uri="{BB962C8B-B14F-4D97-AF65-F5344CB8AC3E}">
        <p14:creationId xmlns:p14="http://schemas.microsoft.com/office/powerpoint/2010/main" val="3335673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167312"/>
              </a:xfrm>
            </p:spPr>
            <p:txBody>
              <a:bodyPr>
                <a:normAutofit fontScale="85000" lnSpcReduction="20000"/>
              </a:bodyPr>
              <a:lstStyle/>
              <a:p>
                <a:r>
                  <a:rPr lang="pt-BR" dirty="0"/>
                  <a:t>Perceba que a equação </a:t>
                </a:r>
                <a14:m>
                  <m:oMath xmlns:m="http://schemas.openxmlformats.org/officeDocument/2006/math">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continua sendo quadrática com relação aos pesos. A superfície de erro continua convexa.</a:t>
                </a:r>
              </a:p>
              <a:p>
                <a:r>
                  <a:rPr lang="pt-BR" dirty="0"/>
                  <a:t>Portanto, 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eq. 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a:t>algortimo 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167312"/>
              </a:xfrm>
              <a:blipFill rotWithShape="0">
                <a:blip r:embed="rId3"/>
                <a:stretch>
                  <a:fillRect l="-714" t="-2712" r="-933" b="-224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177"/>
            <a:ext cx="10515600" cy="132556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244030" cy="369332"/>
          </a:xfrm>
          <a:prstGeom prst="rect">
            <a:avLst/>
          </a:prstGeom>
        </p:spPr>
        <p:txBody>
          <a:bodyPr wrap="none">
            <a:spAutoFit/>
          </a:bodyPr>
          <a:lstStyle/>
          <a:p>
            <a:r>
              <a:rPr lang="pt-BR" dirty="0">
                <a:hlinkClick r:id="rId4"/>
              </a:rPr>
              <a:t>Exemplo: 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sensível à escala dos atributos.</a:t>
            </a:r>
          </a:p>
        </p:txBody>
      </p:sp>
    </p:spTree>
    <p:extLst>
      <p:ext uri="{BB962C8B-B14F-4D97-AF65-F5344CB8AC3E}">
        <p14:creationId xmlns:p14="http://schemas.microsoft.com/office/powerpoint/2010/main" val="2633583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386263"/>
            <a:ext cx="2344669" cy="2233459"/>
          </a:xfrm>
          <a:prstGeom prst="rect">
            <a:avLst/>
          </a:prstGeom>
        </p:spPr>
      </p:pic>
      <p:sp>
        <p:nvSpPr>
          <p:cNvPr id="8" name="Rectangle 7"/>
          <p:cNvSpPr/>
          <p:nvPr/>
        </p:nvSpPr>
        <p:spPr>
          <a:xfrm>
            <a:off x="243770" y="3627458"/>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386263"/>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619722"/>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619722"/>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regressão polinomial, pois termo de penalização é 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386263"/>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390871"/>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635048"/>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635048"/>
                <a:ext cx="2430878" cy="584775"/>
              </a:xfrm>
              <a:prstGeom prst="rect">
                <a:avLst/>
              </a:prstGeom>
              <a:blipFill rotWithShape="0">
                <a:blip r:embed="rId9"/>
                <a:stretch>
                  <a:fillRect l="-1003" t="-3125" r="-1003"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673624"/>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673624"/>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850559"/>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385720"/>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673623"/>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673623"/>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92500" lnSpcReduction="10000"/>
              </a:bodyPr>
              <a:lstStyle/>
              <a:p>
                <a:pPr marL="0" indent="0">
                  <a:buNone/>
                </a:pPr>
                <a:r>
                  <a:rPr lang="pt-BR" dirty="0"/>
                  <a:t>Portanto, voltando à eq.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pPr marL="0" indent="0">
                  <a:buNone/>
                </a:pPr>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pPr marL="0" indent="0">
                  <a:buNone/>
                </a:pPr>
                <a:r>
                  <a:rPr lang="pt-BR" dirty="0"/>
                  <a:t>Essa equação é conhecida como a </a:t>
                </a:r>
                <a:r>
                  <a:rPr lang="pt-BR" b="1" i="1" dirty="0"/>
                  <a:t>equação normal</a:t>
                </a:r>
                <a:r>
                  <a:rPr lang="pt-BR" dirty="0"/>
                  <a:t>.</a:t>
                </a:r>
              </a:p>
              <a:p>
                <a:pPr marL="0" indent="0">
                  <a:buNone/>
                </a:pPr>
                <a:r>
                  <a:rPr lang="pt-BR" b="1" dirty="0"/>
                  <a:t>OBS.1</a:t>
                </a:r>
                <a:r>
                  <a:rPr lang="pt-BR" dirty="0"/>
                  <a:t>: 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invertível (ou não-singular),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0" indent="0">
                  <a:buNone/>
                </a:pPr>
                <a:r>
                  <a:rPr lang="pt-BR" b="1" dirty="0"/>
                  <a:t>OBS.2</a:t>
                </a:r>
                <a:r>
                  <a:rPr lang="pt-BR" dirty="0"/>
                  <a:t>: O método só funciona para sistemas </a:t>
                </a:r>
                <a:r>
                  <a:rPr lang="pt-BR" b="1" i="1" dirty="0" err="1"/>
                  <a:t>sobredeterminados</a:t>
                </a:r>
                <a:r>
                  <a:rPr lang="pt-BR" dirty="0"/>
                  <a:t>, ou seja, mais equações (exemplos) do que incógnitas (features),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dirty="0"/>
                  <a:t>. </a:t>
                </a:r>
              </a:p>
              <a:p>
                <a:pPr marL="0" indent="0">
                  <a:buNone/>
                </a:pPr>
                <a:r>
                  <a:rPr lang="pt-BR" b="1" dirty="0"/>
                  <a:t>OBS.3</a:t>
                </a:r>
                <a:r>
                  <a:rPr lang="pt-BR" dirty="0"/>
                  <a:t>: Para sistemas </a:t>
                </a:r>
                <a:r>
                  <a:rPr lang="pt-BR" b="1" i="1" dirty="0"/>
                  <a:t>subdeterminados</a:t>
                </a:r>
                <a:r>
                  <a:rPr lang="pt-BR" dirty="0"/>
                  <a:t>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posto menor do que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b="1" dirty="0"/>
                  <a:t> </a:t>
                </a:r>
                <a:r>
                  <a:rPr lang="pt-BR" dirty="0"/>
                  <a:t>e portanto é </a:t>
                </a:r>
                <a:r>
                  <a:rPr lang="pt-BR" b="1" i="1" dirty="0"/>
                  <a:t>singular</a:t>
                </a:r>
                <a:r>
                  <a:rPr lang="pt-BR" dirty="0"/>
                  <a:t>.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997" t="-2519" r="-776"/>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lstStyle/>
              <a:p>
                <a:pPr marL="0" indent="0">
                  <a:buNone/>
                </a:pPr>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a:t>.</a:t>
                </a:r>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1153" t="-2241"/>
                </a:stretch>
              </a:blipFill>
            </p:spPr>
            <p:txBody>
              <a:bodyPr/>
              <a:lstStyle/>
              <a:p>
                <a:r>
                  <a:rPr lang="pt-BR">
                    <a:noFill/>
                  </a:rPr>
                  <a:t> </a:t>
                </a:r>
              </a:p>
            </p:txBody>
          </p:sp>
        </mc:Fallback>
      </mc:AlternateContent>
      <p:sp>
        <p:nvSpPr>
          <p:cNvPr id="4" name="Rectangle 3"/>
          <p:cNvSpPr/>
          <p:nvPr/>
        </p:nvSpPr>
        <p:spPr>
          <a:xfrm>
            <a:off x="7240556" y="3097764"/>
            <a:ext cx="1082349"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2259884"/>
              </a:xfrm>
            </p:spPr>
            <p:txBody>
              <a:bodyPr>
                <a:normAutofit fontScale="92500" lnSpcReduction="10000"/>
              </a:bodyPr>
              <a:lstStyle/>
              <a:p>
                <a:r>
                  <a:rPr lang="pt-BR" dirty="0"/>
                  <a:t>A </a:t>
                </a:r>
                <a:r>
                  <a:rPr lang="pt-BR" b="1" dirty="0"/>
                  <a:t>vantagem</a:t>
                </a:r>
                <a:r>
                  <a:rPr lang="pt-BR" dirty="0"/>
                  <a:t> da regressão LASSO está no fato de que vários elementos do vetor de  pesos acabam sendo </a:t>
                </a:r>
                <a:r>
                  <a:rPr lang="pt-BR" b="1" i="1" dirty="0"/>
                  <a:t>anulados</a:t>
                </a:r>
                <a:r>
                  <a:rPr lang="pt-BR" dirty="0"/>
                  <a:t>. Isso sugere a ocorrência implícita de um processo de </a:t>
                </a:r>
                <a:r>
                  <a:rPr lang="pt-BR" b="1" i="1" dirty="0"/>
                  <a:t>seleção de variáveis</a:t>
                </a:r>
                <a:r>
                  <a:rPr lang="pt-BR" dirty="0"/>
                  <a:t>, e leva a modelos de aproximação 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2259884"/>
              </a:xfrm>
              <a:blipFill rotWithShape="0">
                <a:blip r:embed="rId3"/>
                <a:stretch>
                  <a:fillRect l="-876" t="-5391" b="-13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231526" cy="369332"/>
          </a:xfrm>
          <a:prstGeom prst="rect">
            <a:avLst/>
          </a:prstGeom>
        </p:spPr>
        <p:txBody>
          <a:bodyPr wrap="none">
            <a:spAutoFit/>
          </a:bodyPr>
          <a:lstStyle/>
          <a:p>
            <a:r>
              <a:rPr lang="pt-BR" dirty="0">
                <a:hlinkClick r:id="rId6"/>
              </a:rPr>
              <a:t>Exemplo: lasso_regression.ipynb</a:t>
            </a:r>
            <a:endParaRPr lang="pt-BR" dirty="0"/>
          </a:p>
        </p:txBody>
      </p:sp>
    </p:spTree>
    <p:extLst>
      <p:ext uri="{BB962C8B-B14F-4D97-AF65-F5344CB8AC3E}">
        <p14:creationId xmlns:p14="http://schemas.microsoft.com/office/powerpoint/2010/main" val="4049169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 geométrica: LASSO vs. Ridge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7821" y="1409698"/>
            <a:ext cx="2330972" cy="219191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7420" y="1409697"/>
            <a:ext cx="2301138" cy="2191919"/>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200" y="3769567"/>
                <a:ext cx="10937033" cy="3088433"/>
              </a:xfrm>
            </p:spPr>
            <p:txBody>
              <a:bodyPr>
                <a:normAutofit fontScale="85000" lnSpcReduction="20000"/>
              </a:bodyPr>
              <a:lstStyle/>
              <a:p>
                <a:r>
                  <a:rPr lang="pt-BR" dirty="0"/>
                  <a:t>Por que a regressão LASSO tem maior probabilidade de apresentar pesos iguais a zero?</a:t>
                </a:r>
              </a:p>
              <a:p>
                <a:r>
                  <a:rPr lang="pt-BR" dirty="0"/>
                  <a:t>Na figura, temos as curvas de nível da função de erro de um problema de regressão linear, bem como as regiões do espaço em que as restrições L2 (direita) e L1 (esquerda) são válidas, considerando o caso em que dois pesos estão sujeitos à 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r>
                  <a:rPr lang="pt-BR" dirty="0"/>
                  <a:t>A solução para ambos os métodos corresponde ao primeiro ponto em que as curvas de nível do erro interceptam a região de factibilidade (área em azul) das restrições. </a:t>
                </a:r>
              </a:p>
              <a:p>
                <a:r>
                  <a:rPr lang="pt-BR" dirty="0"/>
                  <a:t>A existência de cantos nas curvas de nível da restrição 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pesos assumirem o valor zero.</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200" y="3769567"/>
                <a:ext cx="10937033" cy="3088433"/>
              </a:xfrm>
              <a:blipFill rotWithShape="0">
                <a:blip r:embed="rId5"/>
                <a:stretch>
                  <a:fillRect l="-780" t="-4536" b="-3156"/>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08323" cy="4351338"/>
              </a:xfrm>
            </p:spPr>
            <p:txBody>
              <a:bodyPr>
                <a:normAutofit/>
              </a:bodyPr>
              <a:lstStyle/>
              <a:p>
                <a:r>
                  <a:rPr lang="pt-BR" dirty="0"/>
                  <a:t>Elastic-net é uma solução intermediária entre ridge regression e 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oMath>
                </a14:m>
                <a:r>
                  <a:rPr lang="pt-BR" dirty="0"/>
                  <a:t>,</a:t>
                </a:r>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à Regressão Lasso.</a:t>
                </a:r>
              </a:p>
              <a:p>
                <a:r>
                  <a:rPr lang="pt-BR" dirty="0"/>
                  <a:t>A 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se 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2241" r="-1564" b="-3081"/>
                </a:stretch>
              </a:blipFill>
            </p:spPr>
            <p:txBody>
              <a:bodyPr/>
              <a:lstStyle/>
              <a:p>
                <a:r>
                  <a:rPr lang="pt-BR">
                    <a:noFill/>
                  </a:rPr>
                  <a:t> </a:t>
                </a:r>
              </a:p>
            </p:txBody>
          </p:sp>
        </mc:Fallback>
      </mc:AlternateContent>
      <p:sp>
        <p:nvSpPr>
          <p:cNvPr id="4" name="Rectangle 3"/>
          <p:cNvSpPr/>
          <p:nvPr/>
        </p:nvSpPr>
        <p:spPr>
          <a:xfrm>
            <a:off x="7981920" y="6311900"/>
            <a:ext cx="3788794" cy="369332"/>
          </a:xfrm>
          <a:prstGeom prst="rect">
            <a:avLst/>
          </a:prstGeom>
        </p:spPr>
        <p:txBody>
          <a:bodyPr wrap="none">
            <a:spAutoFit/>
          </a:bodyPr>
          <a:lstStyle/>
          <a:p>
            <a:r>
              <a:rPr lang="pt-BR" dirty="0">
                <a:hlinkClick r:id="rId4"/>
              </a:rPr>
              <a:t>Exemplo: elastic_net_regression.ipynb</a:t>
            </a:r>
            <a:endParaRPr lang="pt-BR" dirty="0"/>
          </a:p>
        </p:txBody>
      </p:sp>
    </p:spTree>
    <p:extLst>
      <p:ext uri="{BB962C8B-B14F-4D97-AF65-F5344CB8AC3E}">
        <p14:creationId xmlns:p14="http://schemas.microsoft.com/office/powerpoint/2010/main" val="1204086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4923473"/>
          </a:xfrm>
        </p:spPr>
        <p:txBody>
          <a:bodyPr vert="horz" lIns="91440" tIns="45720" rIns="91440" bIns="45720" rtlCol="0" anchor="t">
            <a:normAutofit/>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Ao regularizar 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spTree>
    <p:extLst>
      <p:ext uri="{BB962C8B-B14F-4D97-AF65-F5344CB8AC3E}">
        <p14:creationId xmlns:p14="http://schemas.microsoft.com/office/powerpoint/2010/main" val="38133852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a16="http://schemas.microsoft.com/office/drawing/2014/main" id="{96005A71-5862-4C74-B1AF-2AAB990B557F}"/>
              </a:ext>
            </a:extLst>
          </p:cNvPr>
          <p:cNvSpPr>
            <a:spLocks noGrp="1"/>
          </p:cNvSpPr>
          <p:nvPr>
            <p:ph idx="1"/>
          </p:nvPr>
        </p:nvSpPr>
        <p:spPr>
          <a:xfrm>
            <a:off x="838199" y="1825625"/>
            <a:ext cx="11030339" cy="4666298"/>
          </a:xfrm>
        </p:spPr>
        <p:txBody>
          <a:bodyPr vert="horz" lIns="91440" tIns="45720" rIns="91440" bIns="45720" rtlCol="0" anchor="t">
            <a:normAutofit lnSpcReduction="10000"/>
          </a:bodyPr>
          <a:lstStyle/>
          <a:p>
            <a:r>
              <a:rPr lang="pt-BR" dirty="0">
                <a:ea typeface="+mn-lt"/>
                <a:cs typeface="+mn-lt"/>
              </a:rPr>
              <a:t>Duas estratégias para se definir o critério de parada 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épocas sucessivas, sendo o parâmetro </a:t>
            </a:r>
            <a:r>
              <a:rPr lang="pt-BR" sz="2800" b="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treinamento ali. </a:t>
            </a:r>
          </a:p>
          <a:p>
            <a:pPr lvl="1"/>
            <a:r>
              <a:rPr lang="pt-BR" sz="2800" dirty="0">
                <a:ea typeface="+mn-lt"/>
                <a:cs typeface="+mn-lt"/>
              </a:rPr>
              <a:t>Outra estratégia é permitir que o treinamento do modelo prossiga, mas armazenar 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r>
              <a:rPr lang="pt-BR"/>
              <a:t>: Exemplo</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487" t="10989" r="9249" b="5494"/>
          <a:stretch/>
        </p:blipFill>
        <p:spPr>
          <a:xfrm>
            <a:off x="4963885" y="1378516"/>
            <a:ext cx="2720591" cy="2633947"/>
          </a:xfrm>
          <a:prstGeom prst="rect">
            <a:avLst/>
          </a:prstGeom>
        </p:spPr>
      </p:pic>
      <p:sp>
        <p:nvSpPr>
          <p:cNvPr id="6" name="Content Placeholder 2"/>
          <p:cNvSpPr>
            <a:spLocks noGrp="1"/>
          </p:cNvSpPr>
          <p:nvPr>
            <p:ph idx="1"/>
          </p:nvPr>
        </p:nvSpPr>
        <p:spPr>
          <a:xfrm>
            <a:off x="838200" y="4097214"/>
            <a:ext cx="10943492" cy="2602524"/>
          </a:xfrm>
        </p:spPr>
        <p:txBody>
          <a:bodyPr>
            <a:normAutofit fontScale="77500" lnSpcReduction="20000"/>
          </a:bodyPr>
          <a:lstStyle/>
          <a:p>
            <a:r>
              <a:rPr lang="pt-BR" dirty="0"/>
              <a:t>A figura mostra um modelo de regressão polinomial de alto grau sendo treinado usando o gradiente descendente estocástico. </a:t>
            </a:r>
          </a:p>
          <a:p>
            <a:r>
              <a:rPr lang="pt-BR" dirty="0"/>
              <a:t>À medida que as épocas passam, o algoritmo aprende e seu erro quadrático médio no conjunto de treinamento diminui, juntamente com o erro de predição no conjunto de validação. </a:t>
            </a:r>
          </a:p>
          <a:p>
            <a:r>
              <a:rPr lang="pt-BR" dirty="0"/>
              <a:t>No entanto, após algumas épocas, o erro de validação para de diminuir e começa a crescer. Isso indica que o modelo começou a </a:t>
            </a:r>
            <a:r>
              <a:rPr lang="pt-BR" b="1" i="1" dirty="0"/>
              <a:t>sobreajustar</a:t>
            </a:r>
            <a:r>
              <a:rPr lang="pt-BR" dirty="0"/>
              <a:t> o modelo aos dados de treinamento. </a:t>
            </a:r>
          </a:p>
          <a:p>
            <a:r>
              <a:rPr lang="pt-BR" dirty="0"/>
              <a:t>Com a parada antecipada, você apenas para de treinar assim que o erro de validação atinge o mínimo, garantindo um modelo que tenha uma boa </a:t>
            </a:r>
            <a:r>
              <a:rPr lang="pt-BR" b="1" i="1" dirty="0"/>
              <a:t>generalização</a:t>
            </a:r>
            <a:r>
              <a:rPr lang="pt-BR" dirty="0"/>
              <a:t>.</a:t>
            </a:r>
          </a:p>
          <a:p>
            <a:endParaRPr lang="pt-BR" dirty="0"/>
          </a:p>
        </p:txBody>
      </p:sp>
      <p:sp>
        <p:nvSpPr>
          <p:cNvPr id="3" name="Rectangle 2"/>
          <p:cNvSpPr/>
          <p:nvPr/>
        </p:nvSpPr>
        <p:spPr>
          <a:xfrm>
            <a:off x="8331730" y="2945754"/>
            <a:ext cx="3292055" cy="369332"/>
          </a:xfrm>
          <a:prstGeom prst="rect">
            <a:avLst/>
          </a:prstGeom>
        </p:spPr>
        <p:txBody>
          <a:bodyPr wrap="none">
            <a:spAutoFit/>
          </a:bodyPr>
          <a:lstStyle/>
          <a:p>
            <a:r>
              <a:rPr lang="pt-BR" dirty="0">
                <a:hlinkClick r:id="rId4"/>
              </a:rPr>
              <a:t>Exemplo: early_stoppingv2.ipynb</a:t>
            </a:r>
            <a:endParaRPr lang="pt-BR" dirty="0"/>
          </a:p>
        </p:txBody>
      </p:sp>
    </p:spTree>
    <p:extLst>
      <p:ext uri="{BB962C8B-B14F-4D97-AF65-F5344CB8AC3E}">
        <p14:creationId xmlns:p14="http://schemas.microsoft.com/office/powerpoint/2010/main" val="24842164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id="{2A0DF154-7178-4F01-A59C-CD7D1EB3AD92}"/>
              </a:ext>
            </a:extLst>
          </p:cNvPr>
          <p:cNvPicPr>
            <a:picLocks noChangeAspect="1"/>
          </p:cNvPicPr>
          <p:nvPr/>
        </p:nvPicPr>
        <p:blipFill>
          <a:blip r:embed="rId6"/>
          <a:stretch>
            <a:fillRect/>
          </a:stretch>
        </p:blipFill>
        <p:spPr>
          <a:xfrm>
            <a:off x="8585200" y="62095"/>
            <a:ext cx="3515360" cy="2253250"/>
          </a:xfrm>
          <a:prstGeom prst="rect">
            <a:avLst/>
          </a:prstGeom>
        </p:spPr>
      </p:pic>
    </p:spTree>
    <p:extLst>
      <p:ext uri="{BB962C8B-B14F-4D97-AF65-F5344CB8AC3E}">
        <p14:creationId xmlns:p14="http://schemas.microsoft.com/office/powerpoint/2010/main" val="1037579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5270</TotalTime>
  <Words>20268</Words>
  <Application>Microsoft Office PowerPoint</Application>
  <PresentationFormat>Widescreen</PresentationFormat>
  <Paragraphs>1841</Paragraphs>
  <Slides>109</Slides>
  <Notes>90</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TP555 - Inteligência Artificial e Machine Learning: Regressão Linear</vt:lpstr>
      <vt:lpstr>Motivação</vt:lpstr>
      <vt:lpstr>Motivação</vt:lpstr>
      <vt:lpstr>Regressão Linear</vt:lpstr>
      <vt:lpstr>Regressão Linear</vt:lpstr>
      <vt:lpstr>Definição do Problema</vt:lpstr>
      <vt:lpstr>Função de Erro</vt:lpstr>
      <vt:lpstr>Minimizando a Função de Erro</vt:lpstr>
      <vt:lpstr>Minimizando a Função de Erro</vt:lpstr>
      <vt:lpstr>Matriz Singular</vt:lpstr>
      <vt:lpstr>Causas para singularidade de Φ^T Φ </vt:lpstr>
      <vt:lpstr>Superfície de Erro</vt:lpstr>
      <vt:lpstr>Regressão Linear em Python</vt:lpstr>
      <vt:lpstr>Desvantagens da forma fechada (Eq. Normal)</vt:lpstr>
      <vt:lpstr>Gradiente Descendente</vt:lpstr>
      <vt:lpstr>Gradiente Ascendente</vt:lpstr>
      <vt:lpstr>Gradiente Descendente</vt:lpstr>
      <vt:lpstr>O Algoritmo do Gradiente do Descendente (GD)</vt:lpstr>
      <vt:lpstr>Exemplo #1</vt:lpstr>
      <vt:lpstr>Exemplo #2</vt:lpstr>
      <vt:lpstr>Exemplo #3</vt:lpstr>
      <vt:lpstr>Espaço de Busca dos Parâmetros</vt:lpstr>
      <vt:lpstr>Escolha do Passo de Aprendizagem</vt:lpstr>
      <vt:lpstr>Escolha do Passo de Aprendizagem</vt:lpstr>
      <vt:lpstr>Escolha do Passo de Aprendizagem</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por Batelada</vt:lpstr>
      <vt:lpstr>Implementação: Gradiente Descendente Estocástico</vt:lpstr>
      <vt:lpstr>Implementação: Gradiente Descendente Estocástico com Esquema de Ajuste de α</vt:lpstr>
      <vt:lpstr>Implementação: Gradiente Descendente Estocástico com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Escalonamento de Features</vt:lpstr>
      <vt:lpstr>Escalonamento de Features</vt:lpstr>
      <vt:lpstr>Escalonamento de Features com SciKit-Learn</vt:lpstr>
      <vt:lpstr>Extensão para modelos não-lineares </vt:lpstr>
      <vt:lpstr>Extensão para modelos não-lineares </vt:lpstr>
      <vt:lpstr>Regressão Polinomial</vt:lpstr>
      <vt:lpstr>Regressão Polinomial com SciKit-Learn</vt:lpstr>
      <vt:lpstr>Regressão Polinomial: Qual ordem usar?</vt:lpstr>
      <vt:lpstr>Regressão Polinomial: Qual ordem usar?</vt:lpstr>
      <vt:lpstr>Obervações quanto à regressão polinomial</vt:lpstr>
      <vt:lpstr>A maldição da complexidade</vt:lpstr>
      <vt:lpstr>Capacidade e generalização de um modelo</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Formas de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vt:lpstr>
      <vt:lpstr>Ridge regression</vt:lpstr>
      <vt:lpstr>Ridge regression</vt:lpstr>
      <vt:lpstr>Ridge regression</vt:lpstr>
      <vt:lpstr>Ridge regression com a biblioteca Scikit-Learn</vt:lpstr>
      <vt:lpstr>Ridge regression: Exemplo</vt:lpstr>
      <vt:lpstr>Ridge regression: Exemplo</vt:lpstr>
      <vt:lpstr>LASSO regression</vt:lpstr>
      <vt:lpstr>LASSO regression</vt:lpstr>
      <vt:lpstr>Interpretação geométrica: LASSO vs. Ridge</vt:lpstr>
      <vt:lpstr>Elastic-net</vt:lpstr>
      <vt:lpstr>Early stopping</vt:lpstr>
      <vt:lpstr>Early stopping</vt:lpstr>
      <vt:lpstr>Early stopping: Exemplo</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1558</cp:revision>
  <dcterms:created xsi:type="dcterms:W3CDTF">2020-02-17T11:18:32Z</dcterms:created>
  <dcterms:modified xsi:type="dcterms:W3CDTF">2020-04-06T19:56:59Z</dcterms:modified>
</cp:coreProperties>
</file>